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342" r:id="rId2"/>
    <p:sldId id="579" r:id="rId3"/>
    <p:sldId id="646" r:id="rId4"/>
    <p:sldId id="611" r:id="rId5"/>
    <p:sldId id="609" r:id="rId6"/>
    <p:sldId id="460" r:id="rId7"/>
    <p:sldId id="604" r:id="rId8"/>
    <p:sldId id="644" r:id="rId9"/>
    <p:sldId id="647" r:id="rId10"/>
    <p:sldId id="645" r:id="rId11"/>
    <p:sldId id="648" r:id="rId12"/>
    <p:sldId id="643" r:id="rId13"/>
    <p:sldId id="642" r:id="rId14"/>
    <p:sldId id="619" r:id="rId15"/>
    <p:sldId id="640" r:id="rId16"/>
    <p:sldId id="639" r:id="rId17"/>
    <p:sldId id="618" r:id="rId18"/>
    <p:sldId id="641" r:id="rId19"/>
    <p:sldId id="656" r:id="rId20"/>
    <p:sldId id="629" r:id="rId21"/>
    <p:sldId id="649" r:id="rId22"/>
    <p:sldId id="654" r:id="rId23"/>
    <p:sldId id="650" r:id="rId24"/>
    <p:sldId id="651" r:id="rId25"/>
    <p:sldId id="652" r:id="rId26"/>
    <p:sldId id="653" r:id="rId27"/>
    <p:sldId id="655" r:id="rId28"/>
    <p:sldId id="635" r:id="rId29"/>
    <p:sldId id="628" r:id="rId3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EEE9AA"/>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47" autoAdjust="0"/>
    <p:restoredTop sz="94660"/>
  </p:normalViewPr>
  <p:slideViewPr>
    <p:cSldViewPr snapToGrid="0">
      <p:cViewPr varScale="1">
        <p:scale>
          <a:sx n="69" d="100"/>
          <a:sy n="69" d="100"/>
        </p:scale>
        <p:origin x="90" y="786"/>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208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5/28/2021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5/28/2021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3492268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3840687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29</a:t>
            </a:fld>
            <a:endParaRPr lang="en-US" dirty="0"/>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hqprint">
            <a:extLst>
              <a:ext uri="{28A0092B-C50C-407E-A947-70E740481C1C}">
                <a14:useLocalDpi xmlns:a14="http://schemas.microsoft.com/office/drawing/2010/main"/>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2.xml"/><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tiff"/><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static-plotter-web.srv.axds.co/arctice/plots/" TargetMode="External"/><Relationship Id="rId1" Type="http://schemas.openxmlformats.org/officeDocument/2006/relationships/slideLayout" Target="../slideLayouts/slideLayout22.xml"/><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9.xml"/><Relationship Id="rId5" Type="http://schemas.openxmlformats.org/officeDocument/2006/relationships/hyperlink" Target="https://www.ship-technology.com/projects/christophe-de-margerie-class-icebreaking-lng-carriers/" TargetMode="Externa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9.xml"/><Relationship Id="rId5" Type="http://schemas.openxmlformats.org/officeDocument/2006/relationships/image" Target="../media/image41.pn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sz="3600" dirty="0"/>
            </a:br>
            <a:r>
              <a:rPr lang="en-US" sz="3600" dirty="0"/>
              <a:t>ADAC Year 7 Annual Meeting</a:t>
            </a:r>
            <a:br>
              <a:rPr lang="en-US" sz="3600" dirty="0"/>
            </a:br>
            <a:r>
              <a:rPr lang="en-US" sz="2700" dirty="0">
                <a:solidFill>
                  <a:srgbClr val="00B0F0"/>
                </a:solidFill>
              </a:rPr>
              <a:t>...Via Conference Call, 2-3 June 2021</a:t>
            </a:r>
            <a:br>
              <a:rPr lang="en-US" sz="3600" dirty="0"/>
            </a:br>
            <a:r>
              <a:rPr lang="en-US" sz="3600" dirty="0"/>
              <a:t>ADAC Project Briefing</a:t>
            </a:r>
            <a:br>
              <a:rPr lang="en-US" sz="3600" dirty="0"/>
            </a:br>
            <a:r>
              <a:rPr lang="en-US" sz="3000" i="1" dirty="0">
                <a:solidFill>
                  <a:srgbClr val="FFFF00"/>
                </a:solidFill>
              </a:rPr>
              <a:t>Arctic Ice Condition Index</a:t>
            </a:r>
          </a:p>
        </p:txBody>
      </p:sp>
      <p:sp>
        <p:nvSpPr>
          <p:cNvPr id="4" name="Text Placeholder 3"/>
          <p:cNvSpPr>
            <a:spLocks noGrp="1"/>
          </p:cNvSpPr>
          <p:nvPr>
            <p:ph type="body" sz="quarter" idx="10"/>
          </p:nvPr>
        </p:nvSpPr>
        <p:spPr>
          <a:xfrm>
            <a:off x="1522384" y="3999702"/>
            <a:ext cx="6633644" cy="1571625"/>
          </a:xfrm>
        </p:spPr>
        <p:txBody>
          <a:bodyPr/>
          <a:lstStyle/>
          <a:p>
            <a:r>
              <a:rPr lang="en-US" dirty="0" err="1">
                <a:solidFill>
                  <a:srgbClr val="FFFF00"/>
                </a:solidFill>
              </a:rPr>
              <a:t>Jifeng</a:t>
            </a:r>
            <a:r>
              <a:rPr lang="en-US" dirty="0">
                <a:solidFill>
                  <a:srgbClr val="FFFF00"/>
                </a:solidFill>
              </a:rPr>
              <a:t> Peng, University of Alaska Anchorage</a:t>
            </a:r>
          </a:p>
          <a:p>
            <a:r>
              <a:rPr lang="en-US" dirty="0">
                <a:solidFill>
                  <a:srgbClr val="FFFF00"/>
                </a:solidFill>
              </a:rPr>
              <a:t>Shawn Butler, University of Alaska Anchorage</a:t>
            </a:r>
          </a:p>
          <a:p>
            <a:r>
              <a:rPr lang="en-US" dirty="0">
                <a:solidFill>
                  <a:srgbClr val="FFFF00"/>
                </a:solidFill>
              </a:rPr>
              <a:t>Jinlun Zhang, University of Washington</a:t>
            </a:r>
          </a:p>
          <a:p>
            <a:r>
              <a:rPr lang="en-US" dirty="0">
                <a:solidFill>
                  <a:srgbClr val="FFFF00"/>
                </a:solidFill>
              </a:rPr>
              <a:t>Kelsey Frazier, University of Alaska Anchorage</a:t>
            </a:r>
          </a:p>
        </p:txBody>
      </p:sp>
      <p:pic>
        <p:nvPicPr>
          <p:cNvPr id="6" name="Picture Placeholder 5">
            <a:extLst>
              <a:ext uri="{FF2B5EF4-FFF2-40B4-BE49-F238E27FC236}">
                <a16:creationId xmlns:a16="http://schemas.microsoft.com/office/drawing/2014/main" id="{B0FD16B1-DDAA-874F-984B-C37CD874AA40}"/>
              </a:ext>
            </a:extLst>
          </p:cNvPr>
          <p:cNvPicPr>
            <a:picLocks noGrp="1" noChangeAspect="1"/>
          </p:cNvPicPr>
          <p:nvPr>
            <p:ph type="pic" sz="quarter" idx="11"/>
          </p:nvPr>
        </p:nvPicPr>
        <p:blipFill>
          <a:blip r:embed="rId2" cstate="hqprint">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1037138"/>
          </a:xfrm>
        </p:spPr>
        <p:txBody>
          <a:bodyPr>
            <a:noAutofit/>
          </a:bodyPr>
          <a:lstStyle/>
          <a:p>
            <a:r>
              <a:rPr lang="en-US" sz="3600" dirty="0"/>
              <a:t>ADAC Project:  Arctic Ice Conditions Index (ARCTICE)</a:t>
            </a:r>
          </a:p>
        </p:txBody>
      </p:sp>
      <p:sp>
        <p:nvSpPr>
          <p:cNvPr id="3" name="Content Placeholder 2"/>
          <p:cNvSpPr>
            <a:spLocks noGrp="1"/>
          </p:cNvSpPr>
          <p:nvPr>
            <p:ph idx="4294967295"/>
          </p:nvPr>
        </p:nvSpPr>
        <p:spPr>
          <a:xfrm>
            <a:off x="5775798" y="1395796"/>
            <a:ext cx="5425426" cy="4560143"/>
          </a:xfrm>
        </p:spPr>
        <p:txBody>
          <a:bodyPr numCol="1" spcCol="182880">
            <a:normAutofit fontScale="92500" lnSpcReduction="20000"/>
          </a:bodyPr>
          <a:lstStyle/>
          <a:p>
            <a:pPr marL="0" indent="0">
              <a:lnSpc>
                <a:spcPct val="120000"/>
              </a:lnSpc>
              <a:spcBef>
                <a:spcPts val="400"/>
              </a:spcBef>
              <a:spcAft>
                <a:spcPts val="400"/>
              </a:spcAft>
              <a:buNone/>
            </a:pPr>
            <a:r>
              <a:rPr lang="en-US" sz="2600" dirty="0">
                <a:solidFill>
                  <a:srgbClr val="EEE9AA"/>
                </a:solidFill>
              </a:rPr>
              <a:t>Project team</a:t>
            </a:r>
          </a:p>
          <a:p>
            <a:pPr lvl="1">
              <a:lnSpc>
                <a:spcPct val="120000"/>
              </a:lnSpc>
              <a:spcBef>
                <a:spcPts val="400"/>
              </a:spcBef>
              <a:spcAft>
                <a:spcPts val="400"/>
              </a:spcAft>
            </a:pPr>
            <a:r>
              <a:rPr lang="en-US" sz="2600" dirty="0"/>
              <a:t>Dr. Jifeng Peng, University of Alaska Anchorage</a:t>
            </a:r>
          </a:p>
          <a:p>
            <a:pPr lvl="1">
              <a:lnSpc>
                <a:spcPct val="120000"/>
              </a:lnSpc>
              <a:spcBef>
                <a:spcPts val="400"/>
              </a:spcBef>
              <a:spcAft>
                <a:spcPts val="400"/>
              </a:spcAft>
            </a:pPr>
            <a:r>
              <a:rPr lang="en-US" sz="2600" dirty="0"/>
              <a:t>Dr. Shawn Butler, University of Alaska Anchorage</a:t>
            </a:r>
          </a:p>
          <a:p>
            <a:pPr lvl="1">
              <a:lnSpc>
                <a:spcPct val="120000"/>
              </a:lnSpc>
              <a:spcBef>
                <a:spcPts val="400"/>
              </a:spcBef>
              <a:spcAft>
                <a:spcPts val="400"/>
              </a:spcAft>
            </a:pPr>
            <a:r>
              <a:rPr lang="en-US" sz="2600" dirty="0"/>
              <a:t>Dr. Jinlun Zhang, University of Washington</a:t>
            </a:r>
          </a:p>
          <a:p>
            <a:pPr lvl="1">
              <a:lnSpc>
                <a:spcPct val="120000"/>
              </a:lnSpc>
              <a:spcBef>
                <a:spcPts val="400"/>
              </a:spcBef>
              <a:spcAft>
                <a:spcPts val="400"/>
              </a:spcAft>
            </a:pPr>
            <a:r>
              <a:rPr lang="en-US" sz="2600" dirty="0"/>
              <a:t>Kelsey Frazier, University of Alaska Anchorage</a:t>
            </a:r>
            <a:br>
              <a:rPr lang="en-US" sz="2600" dirty="0"/>
            </a:br>
            <a:br>
              <a:rPr lang="en-US" dirty="0"/>
            </a:br>
            <a:endParaRPr lang="en-US" dirty="0"/>
          </a:p>
        </p:txBody>
      </p:sp>
      <p:sp>
        <p:nvSpPr>
          <p:cNvPr id="4" name="Rectangle 3">
            <a:extLst>
              <a:ext uri="{FF2B5EF4-FFF2-40B4-BE49-F238E27FC236}">
                <a16:creationId xmlns:a16="http://schemas.microsoft.com/office/drawing/2014/main" id="{C3CF1A20-9CD1-CB41-A1DE-4C720893EBFA}"/>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6" name="Picture 2" descr="Portrait of   Shawn&#10;      Butler&#10;   ">
            <a:extLst>
              <a:ext uri="{FF2B5EF4-FFF2-40B4-BE49-F238E27FC236}">
                <a16:creationId xmlns:a16="http://schemas.microsoft.com/office/drawing/2014/main" id="{53520940-D8AE-3942-9EEB-669ADE8A5846}"/>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466847" y="1366576"/>
            <a:ext cx="2157040" cy="21570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Portrait of   Jifeng&#10;      Peng&#10;   ">
            <a:extLst>
              <a:ext uri="{FF2B5EF4-FFF2-40B4-BE49-F238E27FC236}">
                <a16:creationId xmlns:a16="http://schemas.microsoft.com/office/drawing/2014/main" id="{DF4102AF-B4D7-9644-8E36-39EEB30A5887}"/>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190413" y="1366576"/>
            <a:ext cx="2156736" cy="215673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Portrait of   Jinlun&#10;      Zhang&#10;   ">
            <a:extLst>
              <a:ext uri="{FF2B5EF4-FFF2-40B4-BE49-F238E27FC236}">
                <a16:creationId xmlns:a16="http://schemas.microsoft.com/office/drawing/2014/main" id="{DAA721FB-409B-CC48-95C8-641D5C82873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466847" y="3615707"/>
            <a:ext cx="2157040" cy="21570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person taking a selfie&#10;&#10;Description automatically generated with medium confidence">
            <a:extLst>
              <a:ext uri="{FF2B5EF4-FFF2-40B4-BE49-F238E27FC236}">
                <a16:creationId xmlns:a16="http://schemas.microsoft.com/office/drawing/2014/main" id="{CD044070-B645-AD4E-A1D2-48B48E3C9AD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190109" y="3615707"/>
            <a:ext cx="2156736" cy="2157040"/>
          </a:xfrm>
          <a:prstGeom prst="rect">
            <a:avLst/>
          </a:prstGeom>
        </p:spPr>
      </p:pic>
    </p:spTree>
    <p:extLst>
      <p:ext uri="{BB962C8B-B14F-4D97-AF65-F5344CB8AC3E}">
        <p14:creationId xmlns:p14="http://schemas.microsoft.com/office/powerpoint/2010/main" val="3227517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1037138"/>
          </a:xfrm>
        </p:spPr>
        <p:txBody>
          <a:bodyPr>
            <a:noAutofit/>
          </a:bodyPr>
          <a:lstStyle/>
          <a:p>
            <a:r>
              <a:rPr lang="en-US" sz="3600" dirty="0"/>
              <a:t>ADAC Project:  Arctic Ice Conditions Index (ARCTICE)</a:t>
            </a:r>
          </a:p>
        </p:txBody>
      </p:sp>
      <p:sp>
        <p:nvSpPr>
          <p:cNvPr id="4" name="Rectangle 3">
            <a:extLst>
              <a:ext uri="{FF2B5EF4-FFF2-40B4-BE49-F238E27FC236}">
                <a16:creationId xmlns:a16="http://schemas.microsoft.com/office/drawing/2014/main" id="{C3CF1A20-9CD1-CB41-A1DE-4C720893EBFA}"/>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Content Placeholder 2">
            <a:extLst>
              <a:ext uri="{FF2B5EF4-FFF2-40B4-BE49-F238E27FC236}">
                <a16:creationId xmlns:a16="http://schemas.microsoft.com/office/drawing/2014/main" id="{3398AA7D-28D8-2B43-8F08-F9B1B10820D7}"/>
              </a:ext>
            </a:extLst>
          </p:cNvPr>
          <p:cNvSpPr txBox="1">
            <a:spLocks/>
          </p:cNvSpPr>
          <p:nvPr/>
        </p:nvSpPr>
        <p:spPr>
          <a:xfrm>
            <a:off x="1059641" y="1307815"/>
            <a:ext cx="5760379" cy="4350035"/>
          </a:xfrm>
          <a:prstGeom prst="rect">
            <a:avLst/>
          </a:prstGeom>
        </p:spPr>
        <p:txBody>
          <a:bodyPr vert="horz" lIns="91440" tIns="45720" rIns="91440" bIns="45720" numCol="1" spcCol="182880" rtlCol="0">
            <a:normAutofit fontScale="92500" lnSpcReduction="1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400"/>
              </a:spcBef>
              <a:spcAft>
                <a:spcPts val="400"/>
              </a:spcAft>
              <a:buFont typeface="Arial" panose="020B0604020202020204" pitchFamily="34" charset="0"/>
              <a:buNone/>
            </a:pPr>
            <a:r>
              <a:rPr lang="en-US" sz="2400" dirty="0">
                <a:solidFill>
                  <a:srgbClr val="EEE9AA"/>
                </a:solidFill>
              </a:rPr>
              <a:t>Project Champions</a:t>
            </a:r>
          </a:p>
          <a:p>
            <a:pPr lvl="1">
              <a:lnSpc>
                <a:spcPct val="120000"/>
              </a:lnSpc>
              <a:spcBef>
                <a:spcPts val="400"/>
              </a:spcBef>
              <a:spcAft>
                <a:spcPts val="400"/>
              </a:spcAft>
            </a:pPr>
            <a:r>
              <a:rPr lang="en-US" dirty="0"/>
              <a:t>CDR Christopher Tuckey, CG-WWM</a:t>
            </a:r>
          </a:p>
          <a:p>
            <a:pPr marL="0" indent="0">
              <a:lnSpc>
                <a:spcPct val="120000"/>
              </a:lnSpc>
              <a:spcBef>
                <a:spcPts val="400"/>
              </a:spcBef>
              <a:spcAft>
                <a:spcPts val="400"/>
              </a:spcAft>
              <a:buFont typeface="Arial" panose="020B0604020202020204" pitchFamily="34" charset="0"/>
              <a:buNone/>
            </a:pPr>
            <a:r>
              <a:rPr lang="en-US" sz="2400" dirty="0">
                <a:solidFill>
                  <a:srgbClr val="EEE9AA"/>
                </a:solidFill>
              </a:rPr>
              <a:t>Project Support</a:t>
            </a:r>
          </a:p>
          <a:p>
            <a:pPr lvl="1">
              <a:lnSpc>
                <a:spcPct val="120000"/>
              </a:lnSpc>
              <a:spcBef>
                <a:spcPts val="400"/>
              </a:spcBef>
              <a:spcAft>
                <a:spcPts val="400"/>
              </a:spcAft>
            </a:pPr>
            <a:r>
              <a:rPr lang="en-US" dirty="0"/>
              <a:t>Karin Messenger, CG RDC</a:t>
            </a:r>
          </a:p>
          <a:p>
            <a:pPr lvl="1">
              <a:lnSpc>
                <a:spcPct val="120000"/>
              </a:lnSpc>
              <a:spcBef>
                <a:spcPts val="400"/>
              </a:spcBef>
              <a:spcAft>
                <a:spcPts val="400"/>
              </a:spcAft>
            </a:pPr>
            <a:r>
              <a:rPr lang="en-US" dirty="0"/>
              <a:t>Sam Cheung, CG, RDC</a:t>
            </a:r>
          </a:p>
          <a:p>
            <a:pPr marL="0" indent="0">
              <a:lnSpc>
                <a:spcPct val="120000"/>
              </a:lnSpc>
              <a:spcBef>
                <a:spcPts val="400"/>
              </a:spcBef>
              <a:spcAft>
                <a:spcPts val="400"/>
              </a:spcAft>
              <a:buFont typeface="Arial" panose="020B0604020202020204" pitchFamily="34" charset="0"/>
              <a:buNone/>
            </a:pPr>
            <a:r>
              <a:rPr lang="en-US" sz="2400" dirty="0">
                <a:solidFill>
                  <a:srgbClr val="EEE9AA"/>
                </a:solidFill>
              </a:rPr>
              <a:t>Project Collaborators</a:t>
            </a:r>
          </a:p>
          <a:p>
            <a:pPr lvl="1">
              <a:lnSpc>
                <a:spcPct val="120000"/>
              </a:lnSpc>
              <a:spcBef>
                <a:spcPts val="400"/>
              </a:spcBef>
              <a:spcAft>
                <a:spcPts val="400"/>
              </a:spcAft>
            </a:pPr>
            <a:r>
              <a:rPr lang="en-US" dirty="0"/>
              <a:t>Jonathan Edwards-Opperman, NIC</a:t>
            </a:r>
          </a:p>
          <a:p>
            <a:pPr lvl="1">
              <a:lnSpc>
                <a:spcPct val="120000"/>
              </a:lnSpc>
              <a:spcBef>
                <a:spcPts val="400"/>
              </a:spcBef>
              <a:spcAft>
                <a:spcPts val="400"/>
              </a:spcAft>
            </a:pPr>
            <a:r>
              <a:rPr lang="en-US" dirty="0"/>
              <a:t>Capt. (Ret) Phillip Thorne, CG D17</a:t>
            </a:r>
          </a:p>
          <a:p>
            <a:pPr lvl="1">
              <a:lnSpc>
                <a:spcPct val="120000"/>
              </a:lnSpc>
              <a:spcBef>
                <a:spcPts val="400"/>
              </a:spcBef>
              <a:spcAft>
                <a:spcPts val="400"/>
              </a:spcAft>
            </a:pPr>
            <a:r>
              <a:rPr lang="en-US" dirty="0"/>
              <a:t>Axiom Data Science</a:t>
            </a:r>
          </a:p>
        </p:txBody>
      </p:sp>
    </p:spTree>
    <p:extLst>
      <p:ext uri="{BB962C8B-B14F-4D97-AF65-F5344CB8AC3E}">
        <p14:creationId xmlns:p14="http://schemas.microsoft.com/office/powerpoint/2010/main" val="4138561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B7C1599-DC15-2649-B2EE-8DAA3FCEB17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Description and Baseline</a:t>
            </a:r>
          </a:p>
        </p:txBody>
      </p:sp>
      <p:sp>
        <p:nvSpPr>
          <p:cNvPr id="5" name="Rectangle 4">
            <a:extLst>
              <a:ext uri="{FF2B5EF4-FFF2-40B4-BE49-F238E27FC236}">
                <a16:creationId xmlns:a16="http://schemas.microsoft.com/office/drawing/2014/main" id="{FC121103-750C-C54F-A0E5-41E12A116253}"/>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7" name="Picture 2" descr="Polar Code Ship Safety Infographic smaller ">
            <a:extLst>
              <a:ext uri="{FF2B5EF4-FFF2-40B4-BE49-F238E27FC236}">
                <a16:creationId xmlns:a16="http://schemas.microsoft.com/office/drawing/2014/main" id="{E6D3DB74-206C-2842-B06E-1DAB6D9F4046}"/>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439981" y="1506612"/>
            <a:ext cx="5668381" cy="4133593"/>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a:extLst>
              <a:ext uri="{FF2B5EF4-FFF2-40B4-BE49-F238E27FC236}">
                <a16:creationId xmlns:a16="http://schemas.microsoft.com/office/drawing/2014/main" id="{9FBE68E7-DC89-DD40-9777-45D02922295E}"/>
              </a:ext>
            </a:extLst>
          </p:cNvPr>
          <p:cNvSpPr txBox="1">
            <a:spLocks/>
          </p:cNvSpPr>
          <p:nvPr/>
        </p:nvSpPr>
        <p:spPr>
          <a:xfrm>
            <a:off x="7298479" y="1506612"/>
            <a:ext cx="4668234" cy="5019675"/>
          </a:xfrm>
          <a:prstGeom prst="rect">
            <a:avLst/>
          </a:prstGeom>
        </p:spPr>
        <p:txBody>
          <a:bodyPr>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0000"/>
              </a:lnSpc>
              <a:spcBef>
                <a:spcPts val="600"/>
              </a:spcBef>
              <a:spcAft>
                <a:spcPts val="1200"/>
              </a:spcAft>
            </a:pPr>
            <a:r>
              <a:rPr lang="en-US" sz="1600" dirty="0"/>
              <a:t>Leveraging team and research skills which developed Great Lakes ICECON, project </a:t>
            </a:r>
            <a:r>
              <a:rPr lang="en-US" sz="1600" dirty="0">
                <a:solidFill>
                  <a:srgbClr val="FFFF00"/>
                </a:solidFill>
              </a:rPr>
              <a:t>ARCTICE</a:t>
            </a:r>
            <a:r>
              <a:rPr lang="en-US" sz="1600" dirty="0"/>
              <a:t> will develop a high-resolution ice condition index for U.S. Arctic Maritime Exclusive Economic Zone (EEZ), including Bering, Chukchi and Beaufort Sea regions </a:t>
            </a:r>
          </a:p>
          <a:p>
            <a:pPr marL="285750" indent="-285750">
              <a:lnSpc>
                <a:spcPct val="110000"/>
              </a:lnSpc>
              <a:spcBef>
                <a:spcPts val="600"/>
              </a:spcBef>
              <a:spcAft>
                <a:spcPts val="1200"/>
              </a:spcAft>
            </a:pPr>
            <a:r>
              <a:rPr lang="en-US" sz="1600" i="1" dirty="0">
                <a:ln w="3175">
                  <a:noFill/>
                </a:ln>
                <a:solidFill>
                  <a:srgbClr val="FFFF00"/>
                </a:solidFill>
              </a:rPr>
              <a:t>ARCTICE</a:t>
            </a:r>
            <a:r>
              <a:rPr lang="en-US" sz="1600" dirty="0"/>
              <a:t> produces an easy-to-understand numeral to communicate ice conditions that are relevant to the capabilities of an individual vessel. This index will be available for current and future ice conditions, providing forecasts up to 1 month in advance</a:t>
            </a:r>
          </a:p>
          <a:p>
            <a:pPr marL="285750" indent="-285750">
              <a:lnSpc>
                <a:spcPct val="110000"/>
              </a:lnSpc>
              <a:spcBef>
                <a:spcPts val="600"/>
              </a:spcBef>
              <a:spcAft>
                <a:spcPts val="1200"/>
              </a:spcAft>
            </a:pPr>
            <a:r>
              <a:rPr lang="en-US" sz="1600" i="1" dirty="0">
                <a:solidFill>
                  <a:srgbClr val="FFFF00"/>
                </a:solidFill>
              </a:rPr>
              <a:t>ARCTICE</a:t>
            </a:r>
            <a:r>
              <a:rPr lang="en-US" sz="1600" dirty="0"/>
              <a:t> supports vessel captains and officers in route planning and determining associated risk for traveling through a region of Arctic water</a:t>
            </a:r>
          </a:p>
        </p:txBody>
      </p:sp>
    </p:spTree>
    <p:extLst>
      <p:ext uri="{BB962C8B-B14F-4D97-AF65-F5344CB8AC3E}">
        <p14:creationId xmlns:p14="http://schemas.microsoft.com/office/powerpoint/2010/main" val="24014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57200"/>
            <a:ext cx="9940158" cy="1049412"/>
          </a:xfrm>
        </p:spPr>
        <p:txBody>
          <a:bodyPr>
            <a:normAutofit/>
          </a:bodyPr>
          <a:lstStyle/>
          <a:p>
            <a:r>
              <a:rPr lang="en-US" sz="3600" dirty="0"/>
              <a:t>Arctic Ice Conditions Index (ARCTICE)  </a:t>
            </a:r>
            <a:br>
              <a:rPr lang="en-US" sz="3600" dirty="0"/>
            </a:br>
            <a:r>
              <a:rPr lang="en-US" sz="2800" dirty="0">
                <a:solidFill>
                  <a:srgbClr val="EEE9AA"/>
                </a:solidFill>
              </a:rPr>
              <a:t>Description and Baseline</a:t>
            </a:r>
          </a:p>
        </p:txBody>
      </p:sp>
      <p:sp>
        <p:nvSpPr>
          <p:cNvPr id="3" name="Content Placeholder 2"/>
          <p:cNvSpPr>
            <a:spLocks noGrp="1"/>
          </p:cNvSpPr>
          <p:nvPr>
            <p:ph idx="4294967295"/>
          </p:nvPr>
        </p:nvSpPr>
        <p:spPr>
          <a:xfrm>
            <a:off x="1061672" y="1465871"/>
            <a:ext cx="6823371" cy="4109428"/>
          </a:xfrm>
        </p:spPr>
        <p:txBody>
          <a:bodyPr>
            <a:noAutofit/>
          </a:bodyPr>
          <a:lstStyle/>
          <a:p>
            <a:pPr>
              <a:lnSpc>
                <a:spcPct val="110000"/>
              </a:lnSpc>
              <a:spcBef>
                <a:spcPts val="600"/>
              </a:spcBef>
              <a:spcAft>
                <a:spcPts val="1200"/>
              </a:spcAft>
            </a:pPr>
            <a:r>
              <a:rPr lang="en-US" sz="1600" dirty="0"/>
              <a:t>Historically many Arctic nations use their own methods for communicating ice conditions. Following the addition of the “POLARIS amendment” to the International Maritime Organization (IMO) Polar Code, communication tools on ice conditions started to migrate to a uniform methodology. </a:t>
            </a:r>
          </a:p>
          <a:p>
            <a:pPr>
              <a:lnSpc>
                <a:spcPct val="110000"/>
              </a:lnSpc>
              <a:spcBef>
                <a:spcPts val="600"/>
              </a:spcBef>
              <a:spcAft>
                <a:spcPts val="1200"/>
              </a:spcAft>
            </a:pPr>
            <a:r>
              <a:rPr lang="en-US" sz="1600" dirty="0"/>
              <a:t>The POLARIS amendment to the IMO Polar Code is based on vetted ice condition processes from the Canadian AIRSS system, the Russian Ice Certificate concept, and additional inputs from other coastal administrators. </a:t>
            </a:r>
          </a:p>
          <a:p>
            <a:pPr>
              <a:lnSpc>
                <a:spcPct val="110000"/>
              </a:lnSpc>
              <a:spcBef>
                <a:spcPts val="600"/>
              </a:spcBef>
              <a:spcAft>
                <a:spcPts val="1200"/>
              </a:spcAft>
            </a:pPr>
            <a:r>
              <a:rPr lang="en-US" sz="1600" dirty="0"/>
              <a:t>While the IMO has no existing or planned international enforcement privileges, the IMO Polar Code is seen as a “best practices” guide, many nations require that vessels comply with the Polar Code.</a:t>
            </a:r>
          </a:p>
        </p:txBody>
      </p:sp>
      <p:pic>
        <p:nvPicPr>
          <p:cNvPr id="4" name="Picture 2" descr="Image result for imo polar code">
            <a:extLst>
              <a:ext uri="{FF2B5EF4-FFF2-40B4-BE49-F238E27FC236}">
                <a16:creationId xmlns:a16="http://schemas.microsoft.com/office/drawing/2014/main" id="{D7BD28AA-CA6E-8B47-A8CE-9EAAF9106501}"/>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8103416" y="981906"/>
            <a:ext cx="354047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417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97340" y="1506612"/>
            <a:ext cx="10084020" cy="3807953"/>
          </a:xfrm>
        </p:spPr>
        <p:txBody>
          <a:bodyPr>
            <a:normAutofit/>
          </a:bodyPr>
          <a:lstStyle/>
          <a:p>
            <a:pPr lvl="1"/>
            <a:r>
              <a:rPr lang="en-US" dirty="0"/>
              <a:t>Exponential increases in ship traffic through US Arctic EEZ</a:t>
            </a:r>
          </a:p>
          <a:p>
            <a:pPr lvl="1"/>
            <a:r>
              <a:rPr lang="en-US" dirty="0"/>
              <a:t>Foreign industry is transporting LNG through Chukchi and Bering Sea year round, attracting interest from other companies and nations</a:t>
            </a:r>
          </a:p>
          <a:p>
            <a:pPr lvl="1"/>
            <a:r>
              <a:rPr lang="en-US" dirty="0"/>
              <a:t>Arctic mariners experience long distances between ports of call, communication shortfalls, increasingly unpredictable weather patters, and limited USCG SAR availability</a:t>
            </a:r>
          </a:p>
          <a:p>
            <a:pPr lvl="1"/>
            <a:r>
              <a:rPr lang="en-US" dirty="0"/>
              <a:t>Vessels historically have travelled through the ice without knowledge of potential risks from the sea ice, sometimes getting stuck and needing assistance</a:t>
            </a:r>
          </a:p>
          <a:p>
            <a:pPr lvl="1"/>
            <a:endParaRPr lang="en-US" dirty="0"/>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33779E81-290B-EF46-85A0-B3D6B1D3141D}"/>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Relevance to DHS and USCG</a:t>
            </a:r>
          </a:p>
        </p:txBody>
      </p:sp>
    </p:spTree>
    <p:extLst>
      <p:ext uri="{BB962C8B-B14F-4D97-AF65-F5344CB8AC3E}">
        <p14:creationId xmlns:p14="http://schemas.microsoft.com/office/powerpoint/2010/main" val="598295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2623" y="1491271"/>
            <a:ext cx="10973680" cy="1271386"/>
          </a:xfrm>
        </p:spPr>
        <p:txBody>
          <a:bodyPr>
            <a:noAutofit/>
          </a:bodyPr>
          <a:lstStyle/>
          <a:p>
            <a:pPr marL="514350" lvl="0" indent="-514350">
              <a:spcAft>
                <a:spcPts val="600"/>
              </a:spcAft>
              <a:buFont typeface="+mj-lt"/>
              <a:buAutoNum type="arabicPeriod"/>
            </a:pPr>
            <a:r>
              <a:rPr lang="en-US" sz="1800" i="1" dirty="0">
                <a:solidFill>
                  <a:srgbClr val="EEE9AA"/>
                </a:solidFill>
              </a:rPr>
              <a:t>Provide and confirm the ARCTICE vessel classification index</a:t>
            </a:r>
            <a:r>
              <a:rPr lang="en-US" sz="1800" i="1" dirty="0"/>
              <a:t>.  </a:t>
            </a:r>
            <a:r>
              <a:rPr lang="en-US" sz="1800" dirty="0"/>
              <a:t>The Polar Code uses the International Association of Classification Society (IACS) Polar Class Unified Requirements and the Finnish-Swedish Ice Class Rules (Baltic Ice Class). The project team has identified the correlation between the Polar Class/Baltic Ice Class and the ABS Ice Class. </a:t>
            </a:r>
          </a:p>
        </p:txBody>
      </p:sp>
      <p:sp>
        <p:nvSpPr>
          <p:cNvPr id="4" name="Title 1">
            <a:extLst>
              <a:ext uri="{FF2B5EF4-FFF2-40B4-BE49-F238E27FC236}">
                <a16:creationId xmlns:a16="http://schemas.microsoft.com/office/drawing/2014/main" id="{92CAEA49-8031-424F-8C09-BCD0F4A2C00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Prior Work Completed </a:t>
            </a:r>
          </a:p>
        </p:txBody>
      </p:sp>
      <p:sp>
        <p:nvSpPr>
          <p:cNvPr id="5" name="Rectangle 4">
            <a:extLst>
              <a:ext uri="{FF2B5EF4-FFF2-40B4-BE49-F238E27FC236}">
                <a16:creationId xmlns:a16="http://schemas.microsoft.com/office/drawing/2014/main" id="{4A4B23B1-F9B1-6F48-B9BA-FAF83A190FC5}"/>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6" name="Picture 2">
            <a:extLst>
              <a:ext uri="{FF2B5EF4-FFF2-40B4-BE49-F238E27FC236}">
                <a16:creationId xmlns:a16="http://schemas.microsoft.com/office/drawing/2014/main" id="{730408AA-5C06-6540-9B9C-1F92B1D7D39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516545" y="2762657"/>
            <a:ext cx="5324053" cy="399304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2">
            <a:extLst>
              <a:ext uri="{FF2B5EF4-FFF2-40B4-BE49-F238E27FC236}">
                <a16:creationId xmlns:a16="http://schemas.microsoft.com/office/drawing/2014/main" id="{5529DBF3-3AC9-6F4B-A751-D4EF43C90143}"/>
              </a:ext>
            </a:extLst>
          </p:cNvPr>
          <p:cNvSpPr txBox="1">
            <a:spLocks/>
          </p:cNvSpPr>
          <p:nvPr/>
        </p:nvSpPr>
        <p:spPr>
          <a:xfrm>
            <a:off x="2328555" y="2836566"/>
            <a:ext cx="3187990" cy="3544139"/>
          </a:xfrm>
          <a:prstGeom prst="rect">
            <a:avLst/>
          </a:prstGeom>
        </p:spPr>
        <p:txBody>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400" dirty="0">
                <a:solidFill>
                  <a:schemeClr val="accent2"/>
                </a:solidFill>
              </a:rPr>
              <a:t>Season of the year </a:t>
            </a:r>
            <a:r>
              <a:rPr lang="en-US" sz="1400" dirty="0">
                <a:solidFill>
                  <a:schemeClr val="accent2"/>
                </a:solidFill>
                <a:sym typeface="Wingdings" pitchFamily="2" charset="2"/>
              </a:rPr>
              <a:t></a:t>
            </a:r>
          </a:p>
          <a:p>
            <a:pPr marL="0" indent="0" algn="r">
              <a:buNone/>
            </a:pPr>
            <a:endParaRPr lang="en-US" sz="1400" dirty="0">
              <a:solidFill>
                <a:schemeClr val="accent2"/>
              </a:solidFill>
              <a:sym typeface="Wingdings" pitchFamily="2" charset="2"/>
            </a:endParaRPr>
          </a:p>
          <a:p>
            <a:pPr marL="0" indent="0" algn="r">
              <a:buNone/>
            </a:pPr>
            <a:r>
              <a:rPr lang="en-US" sz="1400" dirty="0">
                <a:solidFill>
                  <a:schemeClr val="accent2"/>
                </a:solidFill>
                <a:sym typeface="Wingdings" pitchFamily="2" charset="2"/>
              </a:rPr>
              <a:t>Ice type </a:t>
            </a:r>
          </a:p>
          <a:p>
            <a:pPr marL="0" indent="0" algn="r">
              <a:buNone/>
            </a:pPr>
            <a:endParaRPr lang="en-US" sz="1400" dirty="0">
              <a:solidFill>
                <a:schemeClr val="accent2"/>
              </a:solidFill>
              <a:sym typeface="Wingdings" pitchFamily="2" charset="2"/>
            </a:endParaRPr>
          </a:p>
          <a:p>
            <a:pPr marL="0" indent="0" algn="r">
              <a:buNone/>
            </a:pPr>
            <a:r>
              <a:rPr lang="en-US" sz="1400" dirty="0">
                <a:solidFill>
                  <a:schemeClr val="accent2"/>
                </a:solidFill>
                <a:sym typeface="Wingdings" pitchFamily="2" charset="2"/>
              </a:rPr>
              <a:t>Ice thickness </a:t>
            </a:r>
          </a:p>
          <a:p>
            <a:pPr marL="0" indent="0" algn="r">
              <a:buNone/>
            </a:pPr>
            <a:endParaRPr lang="en-US" sz="1400" dirty="0">
              <a:solidFill>
                <a:schemeClr val="accent2"/>
              </a:solidFill>
              <a:sym typeface="Wingdings" pitchFamily="2" charset="2"/>
            </a:endParaRPr>
          </a:p>
          <a:p>
            <a:pPr marL="0" indent="0" algn="r">
              <a:buNone/>
            </a:pPr>
            <a:r>
              <a:rPr lang="en-US" sz="1400" dirty="0">
                <a:solidFill>
                  <a:schemeClr val="accent2"/>
                </a:solidFill>
                <a:sym typeface="Wingdings" pitchFamily="2" charset="2"/>
              </a:rPr>
              <a:t>Polar Classification  </a:t>
            </a:r>
          </a:p>
          <a:p>
            <a:pPr marL="0" indent="0" algn="r">
              <a:buNone/>
            </a:pPr>
            <a:endParaRPr lang="en-US" sz="1400" dirty="0">
              <a:solidFill>
                <a:schemeClr val="accent2"/>
              </a:solidFill>
              <a:sym typeface="Wingdings" pitchFamily="2" charset="2"/>
            </a:endParaRPr>
          </a:p>
          <a:p>
            <a:pPr marL="0" indent="0" algn="r">
              <a:buNone/>
            </a:pPr>
            <a:r>
              <a:rPr lang="en-US" sz="1400" dirty="0">
                <a:solidFill>
                  <a:schemeClr val="accent2"/>
                </a:solidFill>
                <a:sym typeface="Wingdings" pitchFamily="2" charset="2"/>
              </a:rPr>
              <a:t>Baltic Classification </a:t>
            </a:r>
          </a:p>
          <a:p>
            <a:pPr marL="0" indent="0" algn="r">
              <a:buNone/>
            </a:pPr>
            <a:endParaRPr lang="en-US" sz="1400" dirty="0">
              <a:solidFill>
                <a:schemeClr val="accent2"/>
              </a:solidFill>
              <a:sym typeface="Wingdings" pitchFamily="2" charset="2"/>
            </a:endParaRPr>
          </a:p>
          <a:p>
            <a:pPr marL="0" indent="0">
              <a:buNone/>
            </a:pPr>
            <a:endParaRPr lang="en-US" sz="1400" dirty="0"/>
          </a:p>
        </p:txBody>
      </p:sp>
    </p:spTree>
    <p:extLst>
      <p:ext uri="{BB962C8B-B14F-4D97-AF65-F5344CB8AC3E}">
        <p14:creationId xmlns:p14="http://schemas.microsoft.com/office/powerpoint/2010/main" val="2702999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4294967295"/>
              </p:nvPr>
            </p:nvSpPr>
            <p:spPr>
              <a:xfrm>
                <a:off x="629564" y="1457968"/>
                <a:ext cx="7679549" cy="4209301"/>
              </a:xfrm>
            </p:spPr>
            <p:txBody>
              <a:bodyPr>
                <a:noAutofit/>
              </a:bodyPr>
              <a:lstStyle/>
              <a:p>
                <a:pPr marL="579438" lvl="0" indent="-290513">
                  <a:spcAft>
                    <a:spcPts val="600"/>
                  </a:spcAft>
                  <a:buFont typeface="+mj-lt"/>
                  <a:buAutoNum type="arabicPeriod" startAt="2"/>
                </a:pPr>
                <a:r>
                  <a:rPr lang="en-US" sz="1600" i="1" dirty="0">
                    <a:solidFill>
                      <a:srgbClr val="EEE9AA"/>
                    </a:solidFill>
                  </a:rPr>
                  <a:t>Investigate other national models (in particular, Canadian programs)</a:t>
                </a:r>
                <a:r>
                  <a:rPr lang="en-US" sz="1600" i="1" dirty="0"/>
                  <a:t>.  </a:t>
                </a:r>
                <a:r>
                  <a:rPr lang="en-US" sz="1600" dirty="0"/>
                  <a:t>The project team has investigated the Arctic Ice Regime Shipping System (AIRSS) as a regulatory standard for ice condition used by the Canadian authority. It is the basis of the POLARIS in the Polar Code and very similar to POLARIS. </a:t>
                </a:r>
              </a:p>
              <a:p>
                <a:pPr marL="579438" lvl="0" indent="-290513">
                  <a:spcAft>
                    <a:spcPts val="600"/>
                  </a:spcAft>
                  <a:buFont typeface="+mj-lt"/>
                  <a:buAutoNum type="arabicPeriod" startAt="2"/>
                </a:pPr>
                <a:r>
                  <a:rPr lang="en-US" sz="1600" i="1" dirty="0">
                    <a:solidFill>
                      <a:srgbClr val="EEE9AA"/>
                    </a:solidFill>
                  </a:rPr>
                  <a:t>Determine suitable environmental factors.  </a:t>
                </a:r>
                <a:r>
                  <a:rPr lang="en-US" sz="1600" dirty="0"/>
                  <a:t>Following Polar Code POLARIS, the project team used ice types and their area fractions (or partial concentrations) as the environmental parameters.</a:t>
                </a:r>
              </a:p>
              <a:p>
                <a:pPr marL="579438" lvl="1" indent="-290513">
                  <a:lnSpc>
                    <a:spcPct val="120000"/>
                  </a:lnSpc>
                  <a:spcBef>
                    <a:spcPts val="600"/>
                  </a:spcBef>
                  <a:spcAft>
                    <a:spcPts val="1200"/>
                  </a:spcAft>
                </a:pPr>
                <a:r>
                  <a:rPr lang="en-US" sz="1600" dirty="0"/>
                  <a:t>POLARIS quantifies the ice condition by a “</a:t>
                </a:r>
                <a:r>
                  <a:rPr lang="en-US" sz="1600" u="sng" dirty="0"/>
                  <a:t>Risk Index Outcome</a:t>
                </a:r>
                <a:r>
                  <a:rPr lang="en-US" sz="1600" dirty="0"/>
                  <a:t>” method (RIO)</a:t>
                </a:r>
              </a:p>
              <a:p>
                <a:pPr marL="579438" indent="-290513">
                  <a:lnSpc>
                    <a:spcPct val="120000"/>
                  </a:lnSpc>
                  <a:spcBef>
                    <a:spcPts val="600"/>
                  </a:spcBef>
                  <a:spcAft>
                    <a:spcPts val="1200"/>
                  </a:spcAft>
                  <a:buNone/>
                </a:pPr>
                <a14:m>
                  <m:oMathPara xmlns:m="http://schemas.openxmlformats.org/officeDocument/2006/math">
                    <m:oMathParaPr>
                      <m:jc m:val="centerGroup"/>
                    </m:oMathParaPr>
                    <m:oMath xmlns:m="http://schemas.openxmlformats.org/officeDocument/2006/math">
                      <m:r>
                        <m:rPr>
                          <m:sty m:val="p"/>
                        </m:rPr>
                        <a:rPr lang="en-US" sz="1600" b="0" i="0" smtClean="0">
                          <a:solidFill>
                            <a:srgbClr val="EEE9AA"/>
                          </a:solidFill>
                          <a:latin typeface="Cambria Math" panose="02040503050406030204" pitchFamily="18" charset="0"/>
                        </a:rPr>
                        <m:t>RIO</m:t>
                      </m:r>
                      <m:r>
                        <a:rPr lang="en-US" sz="1600" b="0" i="0" smtClean="0">
                          <a:latin typeface="Cambria Math" panose="02040503050406030204" pitchFamily="18" charset="0"/>
                        </a:rPr>
                        <m:t>=</m:t>
                      </m:r>
                      <m:nary>
                        <m:naryPr>
                          <m:chr m:val="∑"/>
                          <m:supHide m:val="on"/>
                          <m:ctrlPr>
                            <a:rPr lang="en-US" sz="1600" i="1">
                              <a:latin typeface="Cambria Math" panose="02040503050406030204" pitchFamily="18" charset="0"/>
                            </a:rPr>
                          </m:ctrlPr>
                        </m:naryPr>
                        <m:sub>
                          <m:r>
                            <m:rPr>
                              <m:sty m:val="p"/>
                              <m:brk m:alnAt="7"/>
                            </m:rPr>
                            <a:rPr lang="en-US" sz="1600" b="0" i="0" smtClean="0">
                              <a:latin typeface="Cambria Math" panose="02040503050406030204" pitchFamily="18" charset="0"/>
                            </a:rPr>
                            <m:t>i</m:t>
                          </m:r>
                        </m:sub>
                        <m:sup/>
                        <m:e>
                          <m:r>
                            <a:rPr lang="en-US" sz="1600" b="0" i="0" smtClean="0">
                              <a:latin typeface="Cambria Math" panose="02040503050406030204" pitchFamily="18" charset="0"/>
                            </a:rPr>
                            <m:t>(</m:t>
                          </m:r>
                          <m:sSub>
                            <m:sSubPr>
                              <m:ctrlPr>
                                <a:rPr lang="en-US" sz="1600" i="1">
                                  <a:latin typeface="Cambria Math" panose="02040503050406030204" pitchFamily="18" charset="0"/>
                                </a:rPr>
                              </m:ctrlPr>
                            </m:sSubPr>
                            <m:e>
                              <m:r>
                                <m:rPr>
                                  <m:sty m:val="p"/>
                                </m:rPr>
                                <a:rPr lang="en-US" sz="1600" b="0" i="0" smtClean="0">
                                  <a:latin typeface="Cambria Math" panose="02040503050406030204" pitchFamily="18" charset="0"/>
                                </a:rPr>
                                <m:t>C</m:t>
                              </m:r>
                            </m:e>
                            <m:sub>
                              <m:r>
                                <m:rPr>
                                  <m:sty m:val="p"/>
                                </m:rPr>
                                <a:rPr lang="en-US" sz="1600" b="0" i="0" smtClean="0">
                                  <a:latin typeface="Cambria Math" panose="02040503050406030204" pitchFamily="18" charset="0"/>
                                </a:rPr>
                                <m:t>i</m:t>
                              </m:r>
                            </m:sub>
                          </m:sSub>
                          <m:r>
                            <a:rPr lang="en-US" sz="1600" b="0" i="0" smtClean="0">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ea typeface="Cambria Math" panose="02040503050406030204" pitchFamily="18" charset="0"/>
                                </a:rPr>
                              </m:ctrlPr>
                            </m:sSubPr>
                            <m:e>
                              <m:r>
                                <m:rPr>
                                  <m:sty m:val="p"/>
                                </m:rPr>
                                <a:rPr lang="en-US" sz="1600" b="0" i="0" smtClean="0">
                                  <a:latin typeface="Cambria Math" panose="02040503050406030204" pitchFamily="18" charset="0"/>
                                  <a:ea typeface="Cambria Math" panose="02040503050406030204" pitchFamily="18" charset="0"/>
                                </a:rPr>
                                <m:t>RV</m:t>
                              </m:r>
                            </m:e>
                            <m:sub>
                              <m:r>
                                <m:rPr>
                                  <m:sty m:val="p"/>
                                </m:rPr>
                                <a:rPr lang="en-US" sz="1600" b="0" i="0" smtClean="0">
                                  <a:latin typeface="Cambria Math" panose="02040503050406030204" pitchFamily="18" charset="0"/>
                                  <a:ea typeface="Cambria Math" panose="02040503050406030204" pitchFamily="18" charset="0"/>
                                </a:rPr>
                                <m:t>i</m:t>
                              </m:r>
                            </m:sub>
                          </m:sSub>
                          <m:r>
                            <a:rPr lang="en-US" sz="1600" b="0" i="0" smtClean="0">
                              <a:latin typeface="Cambria Math" panose="02040503050406030204" pitchFamily="18" charset="0"/>
                              <a:ea typeface="Cambria Math" panose="02040503050406030204" pitchFamily="18" charset="0"/>
                            </a:rPr>
                            <m:t>)</m:t>
                          </m:r>
                        </m:e>
                      </m:nary>
                    </m:oMath>
                  </m:oMathPara>
                </a14:m>
                <a:endParaRPr lang="en-US" sz="1600" dirty="0"/>
              </a:p>
              <a:p>
                <a:pPr marL="579438" lvl="1" indent="-290513">
                  <a:lnSpc>
                    <a:spcPct val="120000"/>
                  </a:lnSpc>
                  <a:spcBef>
                    <a:spcPts val="600"/>
                  </a:spcBef>
                  <a:spcAft>
                    <a:spcPts val="1200"/>
                  </a:spcAft>
                </a:pPr>
                <a:r>
                  <a:rPr lang="en-US" sz="1600" dirty="0"/>
                  <a:t>C</a:t>
                </a:r>
                <a:r>
                  <a:rPr lang="en-US" sz="1600" baseline="-25000" dirty="0"/>
                  <a:t>i</a:t>
                </a:r>
                <a:r>
                  <a:rPr lang="en-US" sz="1600" dirty="0"/>
                  <a:t> is the partial concentration of an ice type within the ice regime, and </a:t>
                </a:r>
                <a:r>
                  <a:rPr lang="en-US" sz="1600" dirty="0" err="1"/>
                  <a:t>RV</a:t>
                </a:r>
                <a:r>
                  <a:rPr lang="en-US" sz="1600" baseline="-25000" dirty="0" err="1"/>
                  <a:t>i</a:t>
                </a:r>
                <a:r>
                  <a:rPr lang="en-US" sz="1600" dirty="0"/>
                  <a:t> is the corresponding risk index value for a given ice type and a ship Ice Class</a:t>
                </a:r>
              </a:p>
              <a:p>
                <a:pPr indent="0">
                  <a:lnSpc>
                    <a:spcPct val="120000"/>
                  </a:lnSpc>
                  <a:spcBef>
                    <a:spcPts val="600"/>
                  </a:spcBef>
                  <a:spcAft>
                    <a:spcPts val="1200"/>
                  </a:spcAft>
                  <a:buNone/>
                </a:pPr>
                <a:endParaRPr lang="en-US" sz="1600" dirty="0"/>
              </a:p>
              <a:p>
                <a:pPr marL="514350" lvl="0" indent="-514350">
                  <a:spcAft>
                    <a:spcPts val="600"/>
                  </a:spcAft>
                  <a:buFont typeface="+mj-lt"/>
                  <a:buAutoNum type="arabicPeriod" startAt="2"/>
                </a:pPr>
                <a:endParaRPr lang="en-US" sz="1600" i="1" dirty="0"/>
              </a:p>
            </p:txBody>
          </p:sp>
        </mc:Choice>
        <mc:Fallback xmlns="">
          <p:sp>
            <p:nvSpPr>
              <p:cNvPr id="3" name="Content Placeholder 2"/>
              <p:cNvSpPr>
                <a:spLocks noGrp="1" noRot="1" noChangeAspect="1" noMove="1" noResize="1" noEditPoints="1" noAdjustHandles="1" noChangeArrowheads="1" noChangeShapeType="1" noTextEdit="1"/>
              </p:cNvSpPr>
              <p:nvPr>
                <p:ph idx="4294967295"/>
              </p:nvPr>
            </p:nvSpPr>
            <p:spPr>
              <a:xfrm>
                <a:off x="629564" y="1457968"/>
                <a:ext cx="7679549" cy="4209301"/>
              </a:xfrm>
              <a:blipFill>
                <a:blip r:embed="rId2"/>
                <a:stretch>
                  <a:fillRect t="-300" b="-5105"/>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92CAEA49-8031-424F-8C09-BCD0F4A2C00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Prior Work Completed </a:t>
            </a:r>
          </a:p>
        </p:txBody>
      </p:sp>
      <p:sp>
        <p:nvSpPr>
          <p:cNvPr id="5" name="Rectangle 4">
            <a:extLst>
              <a:ext uri="{FF2B5EF4-FFF2-40B4-BE49-F238E27FC236}">
                <a16:creationId xmlns:a16="http://schemas.microsoft.com/office/drawing/2014/main" id="{4A4B23B1-F9B1-6F48-B9BA-FAF83A190FC5}"/>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7" name="Content Placeholder 2">
            <a:extLst>
              <a:ext uri="{FF2B5EF4-FFF2-40B4-BE49-F238E27FC236}">
                <a16:creationId xmlns:a16="http://schemas.microsoft.com/office/drawing/2014/main" id="{5CDCA30F-0598-5742-8E9E-20A6B9FB4B5B}"/>
              </a:ext>
            </a:extLst>
          </p:cNvPr>
          <p:cNvSpPr txBox="1">
            <a:spLocks/>
          </p:cNvSpPr>
          <p:nvPr/>
        </p:nvSpPr>
        <p:spPr>
          <a:xfrm>
            <a:off x="1333976" y="5192946"/>
            <a:ext cx="11057861" cy="386482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dirty="0"/>
          </a:p>
        </p:txBody>
      </p:sp>
      <p:pic>
        <p:nvPicPr>
          <p:cNvPr id="8" name="Picture 7" descr="A picture containing colorful&#10;&#10;Description automatically generated">
            <a:extLst>
              <a:ext uri="{FF2B5EF4-FFF2-40B4-BE49-F238E27FC236}">
                <a16:creationId xmlns:a16="http://schemas.microsoft.com/office/drawing/2014/main" id="{58648E51-E22A-BB40-9A0B-E6D2B63D624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309113" y="1535592"/>
            <a:ext cx="3607326" cy="1893408"/>
          </a:xfrm>
          <a:prstGeom prst="rect">
            <a:avLst/>
          </a:prstGeom>
        </p:spPr>
      </p:pic>
      <p:sp>
        <p:nvSpPr>
          <p:cNvPr id="9" name="TextBox 8">
            <a:extLst>
              <a:ext uri="{FF2B5EF4-FFF2-40B4-BE49-F238E27FC236}">
                <a16:creationId xmlns:a16="http://schemas.microsoft.com/office/drawing/2014/main" id="{F3A758E2-F817-2D49-9BC5-8C8A51125001}"/>
              </a:ext>
            </a:extLst>
          </p:cNvPr>
          <p:cNvSpPr txBox="1"/>
          <p:nvPr/>
        </p:nvSpPr>
        <p:spPr>
          <a:xfrm>
            <a:off x="7886301" y="3457980"/>
            <a:ext cx="4030138" cy="584775"/>
          </a:xfrm>
          <a:prstGeom prst="rect">
            <a:avLst/>
          </a:prstGeom>
          <a:noFill/>
        </p:spPr>
        <p:txBody>
          <a:bodyPr wrap="square" rtlCol="0">
            <a:spAutoFit/>
          </a:bodyPr>
          <a:lstStyle/>
          <a:p>
            <a:pPr algn="r"/>
            <a:r>
              <a:rPr lang="en-US" sz="2000" dirty="0">
                <a:latin typeface="Franklin Gothic Book" panose="020B0503020102020204" pitchFamily="34" charset="0"/>
              </a:rPr>
              <a:t>HIOMAS </a:t>
            </a:r>
            <a:r>
              <a:rPr lang="en-US" sz="1200" dirty="0">
                <a:solidFill>
                  <a:srgbClr val="F9FFB3"/>
                </a:solidFill>
              </a:rPr>
              <a:t>https://arcticdomainawarenesscenter.org/P08_HIOMAS</a:t>
            </a:r>
          </a:p>
        </p:txBody>
      </p:sp>
    </p:spTree>
    <p:extLst>
      <p:ext uri="{BB962C8B-B14F-4D97-AF65-F5344CB8AC3E}">
        <p14:creationId xmlns:p14="http://schemas.microsoft.com/office/powerpoint/2010/main" val="4166716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2CAEA49-8031-424F-8C09-BCD0F4A2C00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Prior Work Completed </a:t>
            </a:r>
          </a:p>
        </p:txBody>
      </p:sp>
      <p:sp>
        <p:nvSpPr>
          <p:cNvPr id="5" name="Rectangle 4">
            <a:extLst>
              <a:ext uri="{FF2B5EF4-FFF2-40B4-BE49-F238E27FC236}">
                <a16:creationId xmlns:a16="http://schemas.microsoft.com/office/drawing/2014/main" id="{4A4B23B1-F9B1-6F48-B9BA-FAF83A190FC5}"/>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7" name="Content Placeholder 2">
            <a:extLst>
              <a:ext uri="{FF2B5EF4-FFF2-40B4-BE49-F238E27FC236}">
                <a16:creationId xmlns:a16="http://schemas.microsoft.com/office/drawing/2014/main" id="{5CDCA30F-0598-5742-8E9E-20A6B9FB4B5B}"/>
              </a:ext>
            </a:extLst>
          </p:cNvPr>
          <p:cNvSpPr txBox="1">
            <a:spLocks/>
          </p:cNvSpPr>
          <p:nvPr/>
        </p:nvSpPr>
        <p:spPr>
          <a:xfrm>
            <a:off x="1333976" y="5192946"/>
            <a:ext cx="11057861" cy="386482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dirty="0"/>
          </a:p>
        </p:txBody>
      </p:sp>
      <p:sp>
        <p:nvSpPr>
          <p:cNvPr id="10" name="Text Placeholder 2">
            <a:extLst>
              <a:ext uri="{FF2B5EF4-FFF2-40B4-BE49-F238E27FC236}">
                <a16:creationId xmlns:a16="http://schemas.microsoft.com/office/drawing/2014/main" id="{B9AD7DE3-66E6-5F40-914A-F5F160F52EBB}"/>
              </a:ext>
            </a:extLst>
          </p:cNvPr>
          <p:cNvSpPr txBox="1">
            <a:spLocks/>
          </p:cNvSpPr>
          <p:nvPr/>
        </p:nvSpPr>
        <p:spPr>
          <a:xfrm>
            <a:off x="629564" y="1424215"/>
            <a:ext cx="6130465" cy="2967388"/>
          </a:xfrm>
          <a:prstGeom prst="rect">
            <a:avLst/>
          </a:prstGeom>
        </p:spPr>
        <p:txBody>
          <a:bodyPr>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0"/>
              </a:spcBef>
            </a:pPr>
            <a:r>
              <a:rPr lang="en-US" sz="1500" dirty="0"/>
              <a:t>Environmental inputs come from ADAC’s High Resolution Ice-Ocean Modeling and Assimilation System (HIOMAS)</a:t>
            </a:r>
          </a:p>
          <a:p>
            <a:pPr marL="342900" indent="-342900">
              <a:lnSpc>
                <a:spcPct val="120000"/>
              </a:lnSpc>
              <a:spcBef>
                <a:spcPts val="0"/>
              </a:spcBef>
            </a:pPr>
            <a:r>
              <a:rPr lang="en-US" sz="1500" dirty="0"/>
              <a:t>Selected High-resolution Ice-Ocean Modeling and Assimilation System (HIOMAS) model :</a:t>
            </a:r>
          </a:p>
          <a:p>
            <a:pPr lvl="1">
              <a:lnSpc>
                <a:spcPct val="120000"/>
              </a:lnSpc>
              <a:spcBef>
                <a:spcPts val="0"/>
              </a:spcBef>
            </a:pPr>
            <a:r>
              <a:rPr lang="en-US" sz="1500" dirty="0"/>
              <a:t>ice and ocean current forecast data on high-resolution (1 km) grid for US Arctic EEZ</a:t>
            </a:r>
          </a:p>
          <a:p>
            <a:pPr lvl="1">
              <a:lnSpc>
                <a:spcPct val="120000"/>
              </a:lnSpc>
              <a:spcBef>
                <a:spcPts val="0"/>
              </a:spcBef>
            </a:pPr>
            <a:r>
              <a:rPr lang="en-US" sz="1500" dirty="0"/>
              <a:t>forecast of ice condition up to 1 month</a:t>
            </a:r>
          </a:p>
          <a:p>
            <a:pPr lvl="1">
              <a:lnSpc>
                <a:spcPct val="120000"/>
              </a:lnSpc>
              <a:spcBef>
                <a:spcPts val="0"/>
              </a:spcBef>
            </a:pPr>
            <a:r>
              <a:rPr lang="en-US" sz="1500" dirty="0"/>
              <a:t>spatial distribution of ice motion and thickness</a:t>
            </a:r>
          </a:p>
          <a:p>
            <a:pPr lvl="1">
              <a:lnSpc>
                <a:spcPct val="120000"/>
              </a:lnSpc>
              <a:spcBef>
                <a:spcPts val="0"/>
              </a:spcBef>
            </a:pPr>
            <a:r>
              <a:rPr lang="en-US" sz="1500" dirty="0"/>
              <a:t>the area fraction of thick-ridged or multi-year ice</a:t>
            </a:r>
          </a:p>
          <a:p>
            <a:pPr lvl="1">
              <a:lnSpc>
                <a:spcPct val="120000"/>
              </a:lnSpc>
              <a:spcBef>
                <a:spcPts val="0"/>
              </a:spcBef>
            </a:pPr>
            <a:endParaRPr lang="en-US" sz="1500" dirty="0"/>
          </a:p>
          <a:p>
            <a:pPr marL="285750" indent="-285750">
              <a:lnSpc>
                <a:spcPct val="120000"/>
              </a:lnSpc>
              <a:spcBef>
                <a:spcPts val="0"/>
              </a:spcBef>
            </a:pPr>
            <a:endParaRPr lang="en-US" sz="1500" dirty="0"/>
          </a:p>
          <a:p>
            <a:endParaRPr lang="en-US" sz="1500" dirty="0"/>
          </a:p>
        </p:txBody>
      </p:sp>
      <p:sp>
        <p:nvSpPr>
          <p:cNvPr id="11" name="TextBox 10">
            <a:extLst>
              <a:ext uri="{FF2B5EF4-FFF2-40B4-BE49-F238E27FC236}">
                <a16:creationId xmlns:a16="http://schemas.microsoft.com/office/drawing/2014/main" id="{DEA04238-5CBC-F04B-8F20-363AE3F26E02}"/>
              </a:ext>
            </a:extLst>
          </p:cNvPr>
          <p:cNvSpPr txBox="1"/>
          <p:nvPr/>
        </p:nvSpPr>
        <p:spPr>
          <a:xfrm>
            <a:off x="629564" y="3909215"/>
            <a:ext cx="11358119" cy="1729256"/>
          </a:xfrm>
          <a:prstGeom prst="rect">
            <a:avLst/>
          </a:prstGeom>
          <a:noFill/>
        </p:spPr>
        <p:txBody>
          <a:bodyPr wrap="square" rtlCol="0">
            <a:spAutoFit/>
          </a:bodyPr>
          <a:lstStyle/>
          <a:p>
            <a:pPr marL="285750" indent="-285750">
              <a:lnSpc>
                <a:spcPct val="120000"/>
              </a:lnSpc>
              <a:spcBef>
                <a:spcPts val="0"/>
              </a:spcBef>
              <a:buFont typeface="Arial" panose="020B0604020202020204" pitchFamily="34" charset="0"/>
              <a:buChar char="•"/>
            </a:pPr>
            <a:r>
              <a:rPr lang="en-US" sz="1500" dirty="0">
                <a:latin typeface="Franklin Gothic Book" panose="020B0503020102020204" pitchFamily="34" charset="0"/>
              </a:rPr>
              <a:t>Updating HIOMAS model:</a:t>
            </a:r>
          </a:p>
          <a:p>
            <a:pPr lvl="1">
              <a:lnSpc>
                <a:spcPct val="120000"/>
              </a:lnSpc>
              <a:spcBef>
                <a:spcPts val="0"/>
              </a:spcBef>
            </a:pPr>
            <a:r>
              <a:rPr lang="en-US" sz="1500" dirty="0">
                <a:latin typeface="Franklin Gothic Book" panose="020B0503020102020204" pitchFamily="34" charset="0"/>
              </a:rPr>
              <a:t>In the original HIOMAS, there are 8 ice categories for partial sea ice concentration provided as output; </a:t>
            </a:r>
          </a:p>
          <a:p>
            <a:pPr lvl="1">
              <a:lnSpc>
                <a:spcPct val="120000"/>
              </a:lnSpc>
              <a:spcBef>
                <a:spcPts val="0"/>
              </a:spcBef>
            </a:pPr>
            <a:r>
              <a:rPr lang="en-US" sz="1500" dirty="0">
                <a:latin typeface="Franklin Gothic Book" panose="020B0503020102020204" pitchFamily="34" charset="0"/>
              </a:rPr>
              <a:t>The ARCTICE algorithm received these categories, then linear interpolation was employed to calculate the 12 partial sea ice concentrations the Polaris RIO requires;</a:t>
            </a:r>
          </a:p>
          <a:p>
            <a:pPr lvl="1">
              <a:lnSpc>
                <a:spcPct val="120000"/>
              </a:lnSpc>
              <a:spcBef>
                <a:spcPts val="0"/>
              </a:spcBef>
            </a:pPr>
            <a:r>
              <a:rPr lang="en-US" sz="1500" dirty="0">
                <a:latin typeface="Franklin Gothic Book" panose="020B0503020102020204" pitchFamily="34" charset="0"/>
              </a:rPr>
              <a:t>To increase the accuracy of ARCTICE, an updated HIOMAS model was established in which the partial sea ice concentration output increased from 8 categories to 24.</a:t>
            </a:r>
          </a:p>
        </p:txBody>
      </p:sp>
      <p:pic>
        <p:nvPicPr>
          <p:cNvPr id="12" name="Picture 11" descr="A picture containing colorful&#10;&#10;Description automatically generated">
            <a:extLst>
              <a:ext uri="{FF2B5EF4-FFF2-40B4-BE49-F238E27FC236}">
                <a16:creationId xmlns:a16="http://schemas.microsoft.com/office/drawing/2014/main" id="{2FC64C62-66A1-5E4B-86FD-5CFDFA487E5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864202" y="1146176"/>
            <a:ext cx="5069081" cy="2660652"/>
          </a:xfrm>
          <a:prstGeom prst="rect">
            <a:avLst/>
          </a:prstGeom>
        </p:spPr>
      </p:pic>
      <p:sp>
        <p:nvSpPr>
          <p:cNvPr id="13" name="TextBox 12">
            <a:extLst>
              <a:ext uri="{FF2B5EF4-FFF2-40B4-BE49-F238E27FC236}">
                <a16:creationId xmlns:a16="http://schemas.microsoft.com/office/drawing/2014/main" id="{2971A98D-B653-A44E-A1D4-2F48A7F4C72A}"/>
              </a:ext>
            </a:extLst>
          </p:cNvPr>
          <p:cNvSpPr txBox="1"/>
          <p:nvPr/>
        </p:nvSpPr>
        <p:spPr>
          <a:xfrm>
            <a:off x="6864202" y="3806828"/>
            <a:ext cx="5069081" cy="307777"/>
          </a:xfrm>
          <a:prstGeom prst="rect">
            <a:avLst/>
          </a:prstGeom>
          <a:noFill/>
        </p:spPr>
        <p:txBody>
          <a:bodyPr wrap="square" rtlCol="0">
            <a:spAutoFit/>
          </a:bodyPr>
          <a:lstStyle/>
          <a:p>
            <a:pPr algn="r"/>
            <a:r>
              <a:rPr lang="en-US" sz="1400" dirty="0">
                <a:latin typeface="Franklin Gothic Book" panose="020B0503020102020204" pitchFamily="34" charset="0"/>
              </a:rPr>
              <a:t>HIOMAS: </a:t>
            </a:r>
            <a:r>
              <a:rPr lang="en-US" sz="1400" dirty="0">
                <a:solidFill>
                  <a:srgbClr val="F9FFB3"/>
                </a:solidFill>
              </a:rPr>
              <a:t>https://arcticdomainawarenesscenter.org/P08_HIOMAS</a:t>
            </a:r>
          </a:p>
        </p:txBody>
      </p:sp>
    </p:spTree>
    <p:extLst>
      <p:ext uri="{BB962C8B-B14F-4D97-AF65-F5344CB8AC3E}">
        <p14:creationId xmlns:p14="http://schemas.microsoft.com/office/powerpoint/2010/main" val="2224710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4294967295"/>
              </p:nvPr>
            </p:nvSpPr>
            <p:spPr>
              <a:xfrm>
                <a:off x="629564" y="1656035"/>
                <a:ext cx="4344370" cy="4011234"/>
              </a:xfrm>
            </p:spPr>
            <p:txBody>
              <a:bodyPr>
                <a:noAutofit/>
              </a:bodyPr>
              <a:lstStyle/>
              <a:p>
                <a:pPr indent="0">
                  <a:lnSpc>
                    <a:spcPct val="120000"/>
                  </a:lnSpc>
                  <a:spcBef>
                    <a:spcPts val="600"/>
                  </a:spcBef>
                  <a:spcAft>
                    <a:spcPts val="1200"/>
                  </a:spcAft>
                  <a:buNone/>
                </a:pPr>
                <a14:m>
                  <m:oMathPara xmlns:m="http://schemas.openxmlformats.org/officeDocument/2006/math">
                    <m:oMathParaPr>
                      <m:jc m:val="center"/>
                    </m:oMathParaPr>
                    <m:oMath xmlns:m="http://schemas.openxmlformats.org/officeDocument/2006/math">
                      <m:r>
                        <m:rPr>
                          <m:sty m:val="p"/>
                        </m:rPr>
                        <a:rPr lang="en-US" sz="1600" smtClean="0">
                          <a:solidFill>
                            <a:srgbClr val="F8F8F8"/>
                          </a:solidFill>
                          <a:latin typeface="Cambria Math" panose="02040503050406030204" pitchFamily="18" charset="0"/>
                        </a:rPr>
                        <m:t>RIO</m:t>
                      </m:r>
                      <m:r>
                        <a:rPr lang="en-US" sz="1600">
                          <a:latin typeface="Cambria Math" panose="02040503050406030204" pitchFamily="18" charset="0"/>
                        </a:rPr>
                        <m:t>=</m:t>
                      </m:r>
                      <m:nary>
                        <m:naryPr>
                          <m:chr m:val="∑"/>
                          <m:supHide m:val="on"/>
                          <m:ctrlPr>
                            <a:rPr lang="en-US" sz="1600" i="1">
                              <a:latin typeface="Cambria Math" panose="02040503050406030204" pitchFamily="18" charset="0"/>
                            </a:rPr>
                          </m:ctrlPr>
                        </m:naryPr>
                        <m:sub>
                          <m:r>
                            <m:rPr>
                              <m:sty m:val="p"/>
                              <m:brk m:alnAt="7"/>
                            </m:rPr>
                            <a:rPr lang="en-US" sz="1600">
                              <a:latin typeface="Cambria Math" panose="02040503050406030204" pitchFamily="18" charset="0"/>
                            </a:rPr>
                            <m:t>i</m:t>
                          </m:r>
                        </m:sub>
                        <m:sup/>
                        <m:e>
                          <m:r>
                            <a:rPr lang="en-US" sz="1600">
                              <a:latin typeface="Cambria Math" panose="02040503050406030204" pitchFamily="18" charset="0"/>
                            </a:rPr>
                            <m:t>(</m:t>
                          </m:r>
                          <m:sSub>
                            <m:sSubPr>
                              <m:ctrlPr>
                                <a:rPr lang="en-US" sz="1600" i="1">
                                  <a:latin typeface="Cambria Math" panose="02040503050406030204" pitchFamily="18" charset="0"/>
                                </a:rPr>
                              </m:ctrlPr>
                            </m:sSubPr>
                            <m:e>
                              <m:r>
                                <m:rPr>
                                  <m:sty m:val="p"/>
                                </m:rPr>
                                <a:rPr lang="en-US" sz="1600">
                                  <a:latin typeface="Cambria Math" panose="02040503050406030204" pitchFamily="18" charset="0"/>
                                </a:rPr>
                                <m:t>C</m:t>
                              </m:r>
                            </m:e>
                            <m:sub>
                              <m:r>
                                <m:rPr>
                                  <m:sty m:val="p"/>
                                </m:rPr>
                                <a:rPr lang="en-US" sz="1600">
                                  <a:latin typeface="Cambria Math" panose="02040503050406030204" pitchFamily="18" charset="0"/>
                                </a:rPr>
                                <m:t>i</m:t>
                              </m:r>
                            </m:sub>
                          </m:sSub>
                          <m:r>
                            <a:rPr lang="en-US" sz="1600">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ea typeface="Cambria Math" panose="02040503050406030204" pitchFamily="18" charset="0"/>
                                </a:rPr>
                              </m:ctrlPr>
                            </m:sSubPr>
                            <m:e>
                              <m:r>
                                <m:rPr>
                                  <m:sty m:val="p"/>
                                </m:rPr>
                                <a:rPr lang="en-US" sz="1600">
                                  <a:latin typeface="Cambria Math" panose="02040503050406030204" pitchFamily="18" charset="0"/>
                                  <a:ea typeface="Cambria Math" panose="02040503050406030204" pitchFamily="18" charset="0"/>
                                </a:rPr>
                                <m:t>RV</m:t>
                              </m:r>
                            </m:e>
                            <m:sub>
                              <m:r>
                                <m:rPr>
                                  <m:sty m:val="p"/>
                                </m:rPr>
                                <a:rPr lang="en-US" sz="1600">
                                  <a:latin typeface="Cambria Math" panose="02040503050406030204" pitchFamily="18" charset="0"/>
                                  <a:ea typeface="Cambria Math" panose="02040503050406030204" pitchFamily="18" charset="0"/>
                                </a:rPr>
                                <m:t>i</m:t>
                              </m:r>
                            </m:sub>
                          </m:sSub>
                          <m:r>
                            <a:rPr lang="en-US" sz="1600">
                              <a:latin typeface="Cambria Math" panose="02040503050406030204" pitchFamily="18" charset="0"/>
                              <a:ea typeface="Cambria Math" panose="02040503050406030204" pitchFamily="18" charset="0"/>
                            </a:rPr>
                            <m:t>)</m:t>
                          </m:r>
                        </m:e>
                      </m:nary>
                    </m:oMath>
                  </m:oMathPara>
                </a14:m>
                <a:endParaRPr lang="en-US" sz="1600" dirty="0"/>
              </a:p>
              <a:p>
                <a:pPr marL="688975" lvl="1" indent="-290513">
                  <a:lnSpc>
                    <a:spcPct val="120000"/>
                  </a:lnSpc>
                  <a:spcBef>
                    <a:spcPts val="600"/>
                  </a:spcBef>
                  <a:spcAft>
                    <a:spcPts val="1200"/>
                  </a:spcAft>
                </a:pPr>
                <a:r>
                  <a:rPr lang="en-US" sz="1600" dirty="0"/>
                  <a:t>C</a:t>
                </a:r>
                <a:r>
                  <a:rPr lang="en-US" sz="1600" baseline="-25000" dirty="0"/>
                  <a:t>i</a:t>
                </a:r>
                <a:r>
                  <a:rPr lang="en-US" sz="1600" dirty="0"/>
                  <a:t> is the partial concentration of an ice type within the ice regime, and </a:t>
                </a:r>
                <a:r>
                  <a:rPr lang="en-US" sz="1600" dirty="0" err="1"/>
                  <a:t>RV</a:t>
                </a:r>
                <a:r>
                  <a:rPr lang="en-US" sz="1600" baseline="-25000" dirty="0" err="1"/>
                  <a:t>i</a:t>
                </a:r>
                <a:r>
                  <a:rPr lang="en-US" sz="1600" dirty="0"/>
                  <a:t> is the corresponding risk index value for a given ice type and a ship Ice Class</a:t>
                </a:r>
              </a:p>
              <a:p>
                <a:pPr marL="514350" lvl="0" indent="-514350">
                  <a:spcAft>
                    <a:spcPts val="600"/>
                  </a:spcAft>
                  <a:buFont typeface="+mj-lt"/>
                  <a:buAutoNum type="arabicPeriod" startAt="3"/>
                </a:pPr>
                <a:endParaRPr lang="en-US" sz="1600" dirty="0"/>
              </a:p>
              <a:p>
                <a:pPr indent="0">
                  <a:lnSpc>
                    <a:spcPct val="120000"/>
                  </a:lnSpc>
                  <a:spcBef>
                    <a:spcPts val="600"/>
                  </a:spcBef>
                  <a:spcAft>
                    <a:spcPts val="1200"/>
                  </a:spcAft>
                  <a:buNone/>
                </a:pPr>
                <a:endParaRPr lang="en-US" sz="1600" dirty="0"/>
              </a:p>
              <a:p>
                <a:pPr marL="514350" lvl="0" indent="-514350">
                  <a:spcAft>
                    <a:spcPts val="600"/>
                  </a:spcAft>
                  <a:buFont typeface="+mj-lt"/>
                  <a:buAutoNum type="arabicPeriod" startAt="2"/>
                </a:pPr>
                <a:endParaRPr lang="en-US" sz="1600" i="1" dirty="0"/>
              </a:p>
            </p:txBody>
          </p:sp>
        </mc:Choice>
        <mc:Fallback xmlns="">
          <p:sp>
            <p:nvSpPr>
              <p:cNvPr id="3" name="Content Placeholder 2"/>
              <p:cNvSpPr>
                <a:spLocks noGrp="1" noRot="1" noChangeAspect="1" noMove="1" noResize="1" noEditPoints="1" noAdjustHandles="1" noChangeArrowheads="1" noChangeShapeType="1" noTextEdit="1"/>
              </p:cNvSpPr>
              <p:nvPr>
                <p:ph idx="4294967295"/>
              </p:nvPr>
            </p:nvSpPr>
            <p:spPr>
              <a:xfrm>
                <a:off x="629564" y="1656035"/>
                <a:ext cx="4344370" cy="4011234"/>
              </a:xfrm>
              <a:blipFill>
                <a:blip r:embed="rId2"/>
                <a:stretch>
                  <a:fillRect t="-18297" r="-1458"/>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92CAEA49-8031-424F-8C09-BCD0F4A2C00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Prior Work Completed </a:t>
            </a:r>
          </a:p>
        </p:txBody>
      </p:sp>
      <p:sp>
        <p:nvSpPr>
          <p:cNvPr id="5" name="Rectangle 4">
            <a:extLst>
              <a:ext uri="{FF2B5EF4-FFF2-40B4-BE49-F238E27FC236}">
                <a16:creationId xmlns:a16="http://schemas.microsoft.com/office/drawing/2014/main" id="{4A4B23B1-F9B1-6F48-B9BA-FAF83A190FC5}"/>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7" name="Content Placeholder 2">
            <a:extLst>
              <a:ext uri="{FF2B5EF4-FFF2-40B4-BE49-F238E27FC236}">
                <a16:creationId xmlns:a16="http://schemas.microsoft.com/office/drawing/2014/main" id="{5CDCA30F-0598-5742-8E9E-20A6B9FB4B5B}"/>
              </a:ext>
            </a:extLst>
          </p:cNvPr>
          <p:cNvSpPr txBox="1">
            <a:spLocks/>
          </p:cNvSpPr>
          <p:nvPr/>
        </p:nvSpPr>
        <p:spPr>
          <a:xfrm>
            <a:off x="1333976" y="5192946"/>
            <a:ext cx="11057861" cy="386482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dirty="0"/>
          </a:p>
        </p:txBody>
      </p:sp>
      <p:pic>
        <p:nvPicPr>
          <p:cNvPr id="6" name="Picture 5">
            <a:extLst>
              <a:ext uri="{FF2B5EF4-FFF2-40B4-BE49-F238E27FC236}">
                <a16:creationId xmlns:a16="http://schemas.microsoft.com/office/drawing/2014/main" id="{89278809-C839-AF4A-9299-8BE9C1E20C3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059782" y="1656035"/>
            <a:ext cx="6958653" cy="3729881"/>
          </a:xfrm>
          <a:prstGeom prst="rect">
            <a:avLst/>
          </a:prstGeom>
        </p:spPr>
      </p:pic>
    </p:spTree>
    <p:extLst>
      <p:ext uri="{BB962C8B-B14F-4D97-AF65-F5344CB8AC3E}">
        <p14:creationId xmlns:p14="http://schemas.microsoft.com/office/powerpoint/2010/main" val="3467365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2CAEA49-8031-424F-8C09-BCD0F4A2C00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Prior Work Completed </a:t>
            </a:r>
          </a:p>
        </p:txBody>
      </p:sp>
      <p:sp>
        <p:nvSpPr>
          <p:cNvPr id="5" name="Rectangle 4">
            <a:extLst>
              <a:ext uri="{FF2B5EF4-FFF2-40B4-BE49-F238E27FC236}">
                <a16:creationId xmlns:a16="http://schemas.microsoft.com/office/drawing/2014/main" id="{4A4B23B1-F9B1-6F48-B9BA-FAF83A190FC5}"/>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7" name="Content Placeholder 2">
            <a:extLst>
              <a:ext uri="{FF2B5EF4-FFF2-40B4-BE49-F238E27FC236}">
                <a16:creationId xmlns:a16="http://schemas.microsoft.com/office/drawing/2014/main" id="{5CDCA30F-0598-5742-8E9E-20A6B9FB4B5B}"/>
              </a:ext>
            </a:extLst>
          </p:cNvPr>
          <p:cNvSpPr txBox="1">
            <a:spLocks/>
          </p:cNvSpPr>
          <p:nvPr/>
        </p:nvSpPr>
        <p:spPr>
          <a:xfrm>
            <a:off x="1333976" y="5192946"/>
            <a:ext cx="11057861" cy="386482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dirty="0"/>
          </a:p>
        </p:txBody>
      </p:sp>
      <p:pic>
        <p:nvPicPr>
          <p:cNvPr id="8" name="Picture 7">
            <a:extLst>
              <a:ext uri="{FF2B5EF4-FFF2-40B4-BE49-F238E27FC236}">
                <a16:creationId xmlns:a16="http://schemas.microsoft.com/office/drawing/2014/main" id="{D395F9E6-7FC4-754A-ABC3-FDFCE8F9648B}"/>
              </a:ext>
            </a:extLst>
          </p:cNvPr>
          <p:cNvPicPr>
            <a:picLocks noChangeAspect="1"/>
          </p:cNvPicPr>
          <p:nvPr/>
        </p:nvPicPr>
        <p:blipFill>
          <a:blip r:embed="rId2"/>
          <a:stretch>
            <a:fillRect/>
          </a:stretch>
        </p:blipFill>
        <p:spPr>
          <a:xfrm>
            <a:off x="2723021" y="2249054"/>
            <a:ext cx="9013485" cy="3368468"/>
          </a:xfrm>
          <a:prstGeom prst="rect">
            <a:avLst/>
          </a:prstGeom>
        </p:spPr>
      </p:pic>
      <p:sp>
        <p:nvSpPr>
          <p:cNvPr id="10" name="Text Placeholder 2">
            <a:extLst>
              <a:ext uri="{FF2B5EF4-FFF2-40B4-BE49-F238E27FC236}">
                <a16:creationId xmlns:a16="http://schemas.microsoft.com/office/drawing/2014/main" id="{F312F64F-3146-BA4A-8FB4-6D3F3AD9C618}"/>
              </a:ext>
            </a:extLst>
          </p:cNvPr>
          <p:cNvSpPr txBox="1">
            <a:spLocks/>
          </p:cNvSpPr>
          <p:nvPr/>
        </p:nvSpPr>
        <p:spPr>
          <a:xfrm>
            <a:off x="838201" y="1481637"/>
            <a:ext cx="10515600" cy="648789"/>
          </a:xfrm>
          <a:prstGeom prst="rect">
            <a:avLst/>
          </a:prstGeom>
        </p:spPr>
        <p:txBody>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ARCTICE decision thresholds:</a:t>
            </a:r>
          </a:p>
          <a:p>
            <a:pPr marL="285750" indent="-285750"/>
            <a:r>
              <a:rPr lang="en-US" sz="1600" dirty="0"/>
              <a:t>As the RIO value decreases (gets more negative) the risk of significant vessel/ice interactions increases</a:t>
            </a:r>
          </a:p>
        </p:txBody>
      </p:sp>
    </p:spTree>
    <p:extLst>
      <p:ext uri="{BB962C8B-B14F-4D97-AF65-F5344CB8AC3E}">
        <p14:creationId xmlns:p14="http://schemas.microsoft.com/office/powerpoint/2010/main" val="3334056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2623" y="1656035"/>
            <a:ext cx="10291966" cy="2116088"/>
          </a:xfrm>
        </p:spPr>
        <p:txBody>
          <a:bodyPr>
            <a:noAutofit/>
          </a:bodyPr>
          <a:lstStyle/>
          <a:p>
            <a:pPr marL="514350" indent="-514350">
              <a:spcAft>
                <a:spcPts val="600"/>
              </a:spcAft>
              <a:buFont typeface="+mj-lt"/>
              <a:buAutoNum type="arabicPeriod" startAt="4"/>
            </a:pPr>
            <a:r>
              <a:rPr lang="en-US" sz="1800" i="1" dirty="0">
                <a:solidFill>
                  <a:srgbClr val="EEE9AA"/>
                </a:solidFill>
              </a:rPr>
              <a:t>Create, then optimize a forecast numeric Arctic ice condition index for Arctic waters</a:t>
            </a:r>
            <a:r>
              <a:rPr lang="en-US" sz="1800" i="1" dirty="0"/>
              <a:t>.  </a:t>
            </a:r>
            <a:r>
              <a:rPr lang="en-US" sz="1800" dirty="0"/>
              <a:t>A computer code has been developed to generate the POLARIS index for various Polar Class vessels.</a:t>
            </a:r>
          </a:p>
          <a:p>
            <a:pPr marL="514350" lvl="0" indent="-514350">
              <a:spcAft>
                <a:spcPts val="600"/>
              </a:spcAft>
              <a:buFont typeface="+mj-lt"/>
              <a:buAutoNum type="arabicPeriod" startAt="4"/>
            </a:pPr>
            <a:r>
              <a:rPr lang="en-US" sz="1800" i="1" dirty="0">
                <a:solidFill>
                  <a:srgbClr val="EEE9AA"/>
                </a:solidFill>
              </a:rPr>
              <a:t>Investigate suitable access.  </a:t>
            </a:r>
            <a:r>
              <a:rPr lang="en-US" sz="1800" dirty="0"/>
              <a:t>Ensuring ease of access to ARCTICE for the Arctic mariner is a particular challenge for this project. Output from the ARCTICE system needs to consider that operators will utilize satellite data for access and bandwidth will be limited.  The team discussed with USCG D17 for the most suitable approach to publish the Ice Condition Index for easy access for mariners.</a:t>
            </a:r>
            <a:r>
              <a:rPr lang="en-US" sz="1800" i="1" u="sng" dirty="0"/>
              <a:t> </a:t>
            </a:r>
            <a:endParaRPr lang="en-US" sz="1800" dirty="0"/>
          </a:p>
        </p:txBody>
      </p:sp>
      <p:sp>
        <p:nvSpPr>
          <p:cNvPr id="4" name="Title 1">
            <a:extLst>
              <a:ext uri="{FF2B5EF4-FFF2-40B4-BE49-F238E27FC236}">
                <a16:creationId xmlns:a16="http://schemas.microsoft.com/office/drawing/2014/main" id="{92CAEA49-8031-424F-8C09-BCD0F4A2C00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Prior Work Completed </a:t>
            </a:r>
          </a:p>
        </p:txBody>
      </p:sp>
      <p:sp>
        <p:nvSpPr>
          <p:cNvPr id="5" name="Rectangle 4">
            <a:extLst>
              <a:ext uri="{FF2B5EF4-FFF2-40B4-BE49-F238E27FC236}">
                <a16:creationId xmlns:a16="http://schemas.microsoft.com/office/drawing/2014/main" id="{4A4B23B1-F9B1-6F48-B9BA-FAF83A190FC5}"/>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172807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2623" y="1491271"/>
            <a:ext cx="11015330" cy="3986816"/>
          </a:xfrm>
        </p:spPr>
        <p:txBody>
          <a:bodyPr>
            <a:normAutofit/>
          </a:bodyPr>
          <a:lstStyle/>
          <a:p>
            <a:pPr marL="514350" indent="-514350">
              <a:buFont typeface="+mj-lt"/>
              <a:buAutoNum type="arabicPeriod"/>
            </a:pPr>
            <a:r>
              <a:rPr lang="en-US" dirty="0"/>
              <a:t>Finalize the integration of the index to a visualization tool as an aid to vessel mariner planning and underway activities. </a:t>
            </a:r>
            <a:r>
              <a:rPr lang="en-US" sz="2400" dirty="0">
                <a:solidFill>
                  <a:srgbClr val="00B050"/>
                </a:solidFill>
              </a:rPr>
              <a:t>COMPLETED</a:t>
            </a:r>
          </a:p>
          <a:p>
            <a:pPr marL="454025" indent="-454025">
              <a:lnSpc>
                <a:spcPct val="120000"/>
              </a:lnSpc>
              <a:spcBef>
                <a:spcPts val="600"/>
              </a:spcBef>
              <a:spcAft>
                <a:spcPts val="1200"/>
              </a:spcAft>
              <a:buFont typeface="Arial" panose="020B0604020202020204" pitchFamily="34" charset="0"/>
              <a:buAutoNum type="arabicPeriod"/>
            </a:pPr>
            <a:r>
              <a:rPr lang="en-US" dirty="0"/>
              <a:t>Automate a forecast numeric Arctic ice condition index for Arctic waters. </a:t>
            </a:r>
            <a:r>
              <a:rPr lang="en-US" sz="2400" dirty="0">
                <a:solidFill>
                  <a:srgbClr val="00B050"/>
                </a:solidFill>
              </a:rPr>
              <a:t>COMPLETED</a:t>
            </a:r>
          </a:p>
          <a:p>
            <a:pPr marL="454025" indent="-454025">
              <a:lnSpc>
                <a:spcPct val="120000"/>
              </a:lnSpc>
              <a:spcBef>
                <a:spcPts val="600"/>
              </a:spcBef>
              <a:spcAft>
                <a:spcPts val="1200"/>
              </a:spcAft>
              <a:buFont typeface="Arial" panose="020B0604020202020204" pitchFamily="34" charset="0"/>
              <a:buAutoNum type="arabicPeriod"/>
            </a:pPr>
            <a:r>
              <a:rPr lang="en-US" dirty="0"/>
              <a:t>Conduct ARCTICE validation. </a:t>
            </a:r>
            <a:r>
              <a:rPr lang="en-US" sz="2400" dirty="0">
                <a:solidFill>
                  <a:srgbClr val="00B050"/>
                </a:solidFill>
              </a:rPr>
              <a:t>COMPLETED</a:t>
            </a:r>
          </a:p>
          <a:p>
            <a:pPr marL="454025" indent="-454025">
              <a:lnSpc>
                <a:spcPct val="120000"/>
              </a:lnSpc>
              <a:spcBef>
                <a:spcPts val="600"/>
              </a:spcBef>
              <a:spcAft>
                <a:spcPts val="1200"/>
              </a:spcAft>
              <a:buFont typeface="Arial" panose="020B0604020202020204" pitchFamily="34" charset="0"/>
              <a:buAutoNum type="arabicPeriod"/>
            </a:pPr>
            <a:r>
              <a:rPr lang="en-US" dirty="0"/>
              <a:t>Transition the ARCTICE to an operational destination. </a:t>
            </a:r>
            <a:r>
              <a:rPr lang="en-US" dirty="0">
                <a:solidFill>
                  <a:srgbClr val="00B050"/>
                </a:solidFill>
              </a:rPr>
              <a:t>COMPLETED</a:t>
            </a:r>
            <a:endParaRPr lang="en-US" dirty="0"/>
          </a:p>
        </p:txBody>
      </p:sp>
      <p:sp>
        <p:nvSpPr>
          <p:cNvPr id="4" name="Title 1">
            <a:extLst>
              <a:ext uri="{FF2B5EF4-FFF2-40B4-BE49-F238E27FC236}">
                <a16:creationId xmlns:a16="http://schemas.microsoft.com/office/drawing/2014/main" id="{92CAEA49-8031-424F-8C09-BCD0F4A2C00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Research Tasks for Year 7</a:t>
            </a:r>
          </a:p>
        </p:txBody>
      </p:sp>
      <p:sp>
        <p:nvSpPr>
          <p:cNvPr id="5" name="Rectangle 4">
            <a:extLst>
              <a:ext uri="{FF2B5EF4-FFF2-40B4-BE49-F238E27FC236}">
                <a16:creationId xmlns:a16="http://schemas.microsoft.com/office/drawing/2014/main" id="{4A4B23B1-F9B1-6F48-B9BA-FAF83A190FC5}"/>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375566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AB9688B-9E93-D54A-A9F6-9EEECFC20CCE}"/>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2050" name="Picture 2">
            <a:extLst>
              <a:ext uri="{FF2B5EF4-FFF2-40B4-BE49-F238E27FC236}">
                <a16:creationId xmlns:a16="http://schemas.microsoft.com/office/drawing/2014/main" id="{045DF5D3-9A71-9346-B69F-9B9796D52492}"/>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p:blipFill>
        <p:spPr bwMode="auto">
          <a:xfrm>
            <a:off x="6048512" y="1683977"/>
            <a:ext cx="5433951" cy="517402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024EC771-A04B-EE40-86FF-B2B56B026AC9}"/>
              </a:ext>
            </a:extLst>
          </p:cNvPr>
          <p:cNvSpPr txBox="1">
            <a:spLocks/>
          </p:cNvSpPr>
          <p:nvPr/>
        </p:nvSpPr>
        <p:spPr>
          <a:xfrm>
            <a:off x="548113" y="457199"/>
            <a:ext cx="11429521" cy="128116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600" dirty="0">
                <a:solidFill>
                  <a:srgbClr val="EEE9AA"/>
                </a:solidFill>
              </a:rPr>
              <a:t>Task 1: Finalize the integration of the index to a visualization tool as an aid to vessel mariner planning and underway activities</a:t>
            </a:r>
          </a:p>
        </p:txBody>
      </p:sp>
      <p:pic>
        <p:nvPicPr>
          <p:cNvPr id="9" name="Picture 2">
            <a:extLst>
              <a:ext uri="{FF2B5EF4-FFF2-40B4-BE49-F238E27FC236}">
                <a16:creationId xmlns:a16="http://schemas.microsoft.com/office/drawing/2014/main" id="{955A08A0-CBCA-8047-AFC6-7CCB586A8EB3}"/>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2729494" y="2080720"/>
            <a:ext cx="3080686" cy="2303754"/>
          </a:xfrm>
          <a:prstGeom prst="rect">
            <a:avLst/>
          </a:prstGeom>
          <a:noFill/>
          <a:extLst>
            <a:ext uri="{909E8E84-426E-40DD-AFC4-6F175D3DCCD1}">
              <a14:hiddenFill xmlns:a14="http://schemas.microsoft.com/office/drawing/2010/main">
                <a:solidFill>
                  <a:srgbClr val="FFFFFF"/>
                </a:solidFill>
              </a14:hiddenFill>
            </a:ext>
          </a:extLst>
        </p:spPr>
      </p:pic>
      <p:sp>
        <p:nvSpPr>
          <p:cNvPr id="10" name="Frame 9">
            <a:extLst>
              <a:ext uri="{FF2B5EF4-FFF2-40B4-BE49-F238E27FC236}">
                <a16:creationId xmlns:a16="http://schemas.microsoft.com/office/drawing/2014/main" id="{1B91FC82-9036-6044-B493-65ACEA357C86}"/>
              </a:ext>
            </a:extLst>
          </p:cNvPr>
          <p:cNvSpPr/>
          <p:nvPr/>
        </p:nvSpPr>
        <p:spPr>
          <a:xfrm>
            <a:off x="3600381" y="1887786"/>
            <a:ext cx="635000" cy="2777382"/>
          </a:xfrm>
          <a:prstGeom prst="fra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26047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AB9688B-9E93-D54A-A9F6-9EEECFC20CCE}"/>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2050" name="Picture 2">
            <a:extLst>
              <a:ext uri="{FF2B5EF4-FFF2-40B4-BE49-F238E27FC236}">
                <a16:creationId xmlns:a16="http://schemas.microsoft.com/office/drawing/2014/main" id="{045DF5D3-9A71-9346-B69F-9B9796D52492}"/>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6281596" y="1721956"/>
            <a:ext cx="5394034" cy="513604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9700885E-EF08-CE40-89A0-AFB5007192BE}"/>
              </a:ext>
            </a:extLst>
          </p:cNvPr>
          <p:cNvSpPr txBox="1">
            <a:spLocks/>
          </p:cNvSpPr>
          <p:nvPr/>
        </p:nvSpPr>
        <p:spPr>
          <a:xfrm>
            <a:off x="548113" y="457199"/>
            <a:ext cx="11429521" cy="128116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600" dirty="0">
                <a:solidFill>
                  <a:srgbClr val="EEE9AA"/>
                </a:solidFill>
              </a:rPr>
              <a:t>Task 1: Finalize the integration of the index to a visualization tool as an aid to vessel mariner planning and underway activities</a:t>
            </a:r>
          </a:p>
        </p:txBody>
      </p:sp>
      <p:pic>
        <p:nvPicPr>
          <p:cNvPr id="8" name="Picture 2">
            <a:extLst>
              <a:ext uri="{FF2B5EF4-FFF2-40B4-BE49-F238E27FC236}">
                <a16:creationId xmlns:a16="http://schemas.microsoft.com/office/drawing/2014/main" id="{54C2BBF7-CF6D-8545-AC69-22BD04629DBC}"/>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775781" y="2021314"/>
            <a:ext cx="2316496" cy="1732288"/>
          </a:xfrm>
          <a:prstGeom prst="rect">
            <a:avLst/>
          </a:prstGeom>
          <a:noFill/>
          <a:extLst>
            <a:ext uri="{909E8E84-426E-40DD-AFC4-6F175D3DCCD1}">
              <a14:hiddenFill xmlns:a14="http://schemas.microsoft.com/office/drawing/2010/main">
                <a:solidFill>
                  <a:srgbClr val="FFFFFF"/>
                </a:solidFill>
              </a14:hiddenFill>
            </a:ext>
          </a:extLst>
        </p:spPr>
      </p:pic>
      <p:sp>
        <p:nvSpPr>
          <p:cNvPr id="9" name="Frame 8">
            <a:extLst>
              <a:ext uri="{FF2B5EF4-FFF2-40B4-BE49-F238E27FC236}">
                <a16:creationId xmlns:a16="http://schemas.microsoft.com/office/drawing/2014/main" id="{4252B16A-F6ED-0747-ADDC-66AFC246145B}"/>
              </a:ext>
            </a:extLst>
          </p:cNvPr>
          <p:cNvSpPr/>
          <p:nvPr/>
        </p:nvSpPr>
        <p:spPr>
          <a:xfrm>
            <a:off x="4055181" y="1887786"/>
            <a:ext cx="443478" cy="1948563"/>
          </a:xfrm>
          <a:prstGeom prst="fra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E6C6DA82-1D44-2440-AC4B-5780E1D96E46}"/>
              </a:ext>
            </a:extLst>
          </p:cNvPr>
          <p:cNvSpPr txBox="1"/>
          <p:nvPr/>
        </p:nvSpPr>
        <p:spPr>
          <a:xfrm>
            <a:off x="2021872" y="3985771"/>
            <a:ext cx="4070405" cy="1754326"/>
          </a:xfrm>
          <a:prstGeom prst="rect">
            <a:avLst/>
          </a:prstGeom>
          <a:noFill/>
        </p:spPr>
        <p:txBody>
          <a:bodyPr wrap="square" rtlCol="0">
            <a:spAutoFit/>
          </a:bodyPr>
          <a:lstStyle/>
          <a:p>
            <a:r>
              <a:rPr lang="en-US" dirty="0">
                <a:solidFill>
                  <a:schemeClr val="accent2"/>
                </a:solidFill>
              </a:rPr>
              <a:t>The “claw marks” in the plot are caused by “leads” in the ice. As the ice moves, it separates and reveals the ocean’s surface. These open areas are leads. Ice regrows here but will be thinner and that’s what makes those claw marks.</a:t>
            </a:r>
          </a:p>
        </p:txBody>
      </p:sp>
    </p:spTree>
    <p:extLst>
      <p:ext uri="{BB962C8B-B14F-4D97-AF65-F5344CB8AC3E}">
        <p14:creationId xmlns:p14="http://schemas.microsoft.com/office/powerpoint/2010/main" val="1429476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AB9688B-9E93-D54A-A9F6-9EEECFC20CCE}"/>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2052" name="Picture 4">
            <a:extLst>
              <a:ext uri="{FF2B5EF4-FFF2-40B4-BE49-F238E27FC236}">
                <a16:creationId xmlns:a16="http://schemas.microsoft.com/office/drawing/2014/main" id="{8108B439-B449-1947-9EBA-93E7AC68839D}"/>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6281596" y="1674382"/>
            <a:ext cx="5443999" cy="518361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02744AA1-92B9-9546-949C-071821782293}"/>
              </a:ext>
            </a:extLst>
          </p:cNvPr>
          <p:cNvSpPr txBox="1">
            <a:spLocks/>
          </p:cNvSpPr>
          <p:nvPr/>
        </p:nvSpPr>
        <p:spPr>
          <a:xfrm>
            <a:off x="548113" y="457199"/>
            <a:ext cx="11429521" cy="128116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600" dirty="0">
                <a:solidFill>
                  <a:srgbClr val="EEE9AA"/>
                </a:solidFill>
              </a:rPr>
              <a:t>Task 1: Finalize the integration of the index to a visualization tool as an aid to vessel mariner planning and underway activities</a:t>
            </a:r>
          </a:p>
        </p:txBody>
      </p:sp>
      <p:pic>
        <p:nvPicPr>
          <p:cNvPr id="8" name="Picture 2">
            <a:extLst>
              <a:ext uri="{FF2B5EF4-FFF2-40B4-BE49-F238E27FC236}">
                <a16:creationId xmlns:a16="http://schemas.microsoft.com/office/drawing/2014/main" id="{A1AAA2E9-A174-9D40-A86C-307D27EA2163}"/>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2935247" y="1892082"/>
            <a:ext cx="3094310" cy="2419171"/>
          </a:xfrm>
          <a:prstGeom prst="rect">
            <a:avLst/>
          </a:prstGeom>
          <a:noFill/>
          <a:extLst>
            <a:ext uri="{909E8E84-426E-40DD-AFC4-6F175D3DCCD1}">
              <a14:hiddenFill xmlns:a14="http://schemas.microsoft.com/office/drawing/2010/main">
                <a:solidFill>
                  <a:srgbClr val="FFFFFF"/>
                </a:solidFill>
              </a14:hiddenFill>
            </a:ext>
          </a:extLst>
        </p:spPr>
      </p:pic>
      <p:sp>
        <p:nvSpPr>
          <p:cNvPr id="9" name="Frame 8">
            <a:extLst>
              <a:ext uri="{FF2B5EF4-FFF2-40B4-BE49-F238E27FC236}">
                <a16:creationId xmlns:a16="http://schemas.microsoft.com/office/drawing/2014/main" id="{A3E100F2-5D10-E845-A382-DACEA76680C8}"/>
              </a:ext>
            </a:extLst>
          </p:cNvPr>
          <p:cNvSpPr/>
          <p:nvPr/>
        </p:nvSpPr>
        <p:spPr>
          <a:xfrm>
            <a:off x="4916557" y="1738364"/>
            <a:ext cx="655528" cy="2104766"/>
          </a:xfrm>
          <a:prstGeom prst="fra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4592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75656" y="1668025"/>
            <a:ext cx="10781881" cy="4531807"/>
          </a:xfrm>
        </p:spPr>
        <p:txBody>
          <a:bodyPr>
            <a:noAutofit/>
          </a:bodyPr>
          <a:lstStyle/>
          <a:p>
            <a:pPr>
              <a:spcAft>
                <a:spcPts val="1200"/>
              </a:spcAft>
              <a:buFontTx/>
              <a:buChar char="•"/>
            </a:pPr>
            <a:r>
              <a:rPr lang="en-US" altLang="en-US" sz="2400" dirty="0"/>
              <a:t>The ADAC team and project partner Axiom Data Science established a new python script for automatic calculation;</a:t>
            </a:r>
          </a:p>
          <a:p>
            <a:pPr>
              <a:spcAft>
                <a:spcPts val="1200"/>
              </a:spcAft>
              <a:buFontTx/>
              <a:buChar char="•"/>
            </a:pPr>
            <a:r>
              <a:rPr lang="en-US" altLang="en-US" sz="2400" dirty="0"/>
              <a:t>Sanity check of the manual product;</a:t>
            </a:r>
          </a:p>
          <a:p>
            <a:pPr>
              <a:spcAft>
                <a:spcPts val="1200"/>
              </a:spcAft>
              <a:buFontTx/>
              <a:buChar char="•"/>
            </a:pPr>
            <a:r>
              <a:rPr lang="en-US" altLang="en-US" sz="2400" dirty="0"/>
              <a:t>Parsed the HIOMAS data as input data for ARCTICE;</a:t>
            </a:r>
          </a:p>
          <a:p>
            <a:pPr>
              <a:spcAft>
                <a:spcPts val="1200"/>
              </a:spcAft>
              <a:buFontTx/>
              <a:buChar char="•"/>
            </a:pPr>
            <a:r>
              <a:rPr lang="en-US" altLang="en-US" sz="2400" dirty="0"/>
              <a:t>Generated plots in .</a:t>
            </a:r>
            <a:r>
              <a:rPr lang="en-US" altLang="en-US" sz="2400" dirty="0" err="1"/>
              <a:t>png</a:t>
            </a:r>
            <a:r>
              <a:rPr lang="en-US" altLang="en-US" sz="2400" dirty="0"/>
              <a:t> and </a:t>
            </a:r>
            <a:r>
              <a:rPr lang="en-US" altLang="en-US" sz="2400" dirty="0" err="1"/>
              <a:t>geotiff</a:t>
            </a:r>
            <a:r>
              <a:rPr lang="en-US" altLang="en-US" sz="2400" dirty="0"/>
              <a:t> formats;</a:t>
            </a:r>
          </a:p>
          <a:p>
            <a:pPr>
              <a:spcAft>
                <a:spcPts val="1200"/>
              </a:spcAft>
              <a:buFontTx/>
              <a:buChar char="•"/>
            </a:pPr>
            <a:r>
              <a:rPr lang="en-US" altLang="en-US" sz="2400" dirty="0"/>
              <a:t>ARCTICE (based on 24-category-ice HIOMAX) fully operational on Axiom server, completed in Q3.</a:t>
            </a:r>
          </a:p>
        </p:txBody>
      </p:sp>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11228554" cy="121082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a:lnSpc>
                <a:spcPct val="110000"/>
              </a:lnSpc>
            </a:pPr>
            <a:r>
              <a:rPr lang="en-US" sz="3600" dirty="0"/>
              <a:t>Arctic Ice Conditions Index (ARCTICE)  </a:t>
            </a:r>
            <a:br>
              <a:rPr lang="en-US" sz="3600" dirty="0"/>
            </a:br>
            <a:r>
              <a:rPr lang="en-US" sz="2600" dirty="0">
                <a:solidFill>
                  <a:srgbClr val="EEE9AA"/>
                </a:solidFill>
              </a:rPr>
              <a:t>Task 2: Automate a forecast numeric Arctic ice condition index for Arctic waters &amp;</a:t>
            </a:r>
          </a:p>
          <a:p>
            <a:pPr>
              <a:lnSpc>
                <a:spcPct val="110000"/>
              </a:lnSpc>
            </a:pPr>
            <a:r>
              <a:rPr lang="en-US" sz="2600" dirty="0">
                <a:solidFill>
                  <a:srgbClr val="EEE9AA"/>
                </a:solidFill>
              </a:rPr>
              <a:t>Task 3: Conduct ARCTICE validation</a:t>
            </a:r>
          </a:p>
        </p:txBody>
      </p:sp>
      <p:sp>
        <p:nvSpPr>
          <p:cNvPr id="5" name="Rectangle 4">
            <a:extLst>
              <a:ext uri="{FF2B5EF4-FFF2-40B4-BE49-F238E27FC236}">
                <a16:creationId xmlns:a16="http://schemas.microsoft.com/office/drawing/2014/main" id="{39A0ACCF-8944-7448-9AFA-625ED8F112D0}"/>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2690918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400" dirty="0">
                <a:solidFill>
                  <a:srgbClr val="EEE9AA"/>
                </a:solidFill>
              </a:rPr>
              <a:t>Task 4: Transition the ARCTICE to an operational destination </a:t>
            </a:r>
          </a:p>
        </p:txBody>
      </p:sp>
      <p:sp>
        <p:nvSpPr>
          <p:cNvPr id="11" name="Rectangle 10">
            <a:extLst>
              <a:ext uri="{FF2B5EF4-FFF2-40B4-BE49-F238E27FC236}">
                <a16:creationId xmlns:a16="http://schemas.microsoft.com/office/drawing/2014/main" id="{64E76ABD-D8F7-5640-A8B2-CEF2A99541A1}"/>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629564" y="1490663"/>
            <a:ext cx="11280106" cy="2682875"/>
          </a:xfrm>
        </p:spPr>
        <p:txBody>
          <a:bodyPr>
            <a:noAutofit/>
          </a:bodyPr>
          <a:lstStyle/>
          <a:p>
            <a:pPr>
              <a:spcAft>
                <a:spcPts val="1200"/>
              </a:spcAft>
              <a:buFontTx/>
              <a:buChar char="•"/>
            </a:pPr>
            <a:r>
              <a:rPr lang="en-US" altLang="en-US" sz="2400" dirty="0"/>
              <a:t>Product web server up: </a:t>
            </a:r>
            <a:r>
              <a:rPr lang="en-US" altLang="en-US" sz="2400" dirty="0">
                <a:hlinkClick r:id="rId2"/>
              </a:rPr>
              <a:t>https://static-plotter-web.srv.axds.co/arctice/plots/</a:t>
            </a:r>
            <a:endParaRPr lang="en-US" altLang="en-US" sz="2400" dirty="0"/>
          </a:p>
          <a:p>
            <a:pPr marL="0" indent="0">
              <a:spcAft>
                <a:spcPts val="1200"/>
              </a:spcAft>
              <a:buNone/>
            </a:pPr>
            <a:endParaRPr lang="en-US" altLang="en-US" sz="2400" dirty="0"/>
          </a:p>
          <a:p>
            <a:pPr>
              <a:spcAft>
                <a:spcPts val="1200"/>
              </a:spcAft>
              <a:buFontTx/>
              <a:buChar char="•"/>
            </a:pPr>
            <a:endParaRPr lang="en-US" altLang="en-US" sz="2400" dirty="0"/>
          </a:p>
        </p:txBody>
      </p:sp>
      <p:pic>
        <p:nvPicPr>
          <p:cNvPr id="6" name="Picture 5" descr="Table&#10;&#10;Description automatically generated with medium confidence">
            <a:extLst>
              <a:ext uri="{FF2B5EF4-FFF2-40B4-BE49-F238E27FC236}">
                <a16:creationId xmlns:a16="http://schemas.microsoft.com/office/drawing/2014/main" id="{11534420-E548-3D4F-BBE2-8336B5FBA36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2330" y="2078121"/>
            <a:ext cx="5365401" cy="2692316"/>
          </a:xfrm>
          <a:prstGeom prst="rect">
            <a:avLst/>
          </a:prstGeom>
          <a:ln w="57150">
            <a:solidFill>
              <a:schemeClr val="accent2"/>
            </a:solidFill>
          </a:ln>
        </p:spPr>
      </p:pic>
      <p:pic>
        <p:nvPicPr>
          <p:cNvPr id="8" name="Picture 7" descr="Table&#10;&#10;Description automatically generated">
            <a:extLst>
              <a:ext uri="{FF2B5EF4-FFF2-40B4-BE49-F238E27FC236}">
                <a16:creationId xmlns:a16="http://schemas.microsoft.com/office/drawing/2014/main" id="{8CF2BFEB-E85B-F646-85C8-587E7241135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41017" y="2078122"/>
            <a:ext cx="3793717" cy="2692315"/>
          </a:xfrm>
          <a:prstGeom prst="rect">
            <a:avLst/>
          </a:prstGeom>
          <a:ln w="57150">
            <a:solidFill>
              <a:schemeClr val="accent2"/>
            </a:solidFill>
          </a:ln>
        </p:spPr>
      </p:pic>
      <p:pic>
        <p:nvPicPr>
          <p:cNvPr id="10" name="Picture 9" descr="Text, table&#10;&#10;Description automatically generated">
            <a:extLst>
              <a:ext uri="{FF2B5EF4-FFF2-40B4-BE49-F238E27FC236}">
                <a16:creationId xmlns:a16="http://schemas.microsoft.com/office/drawing/2014/main" id="{B4573D48-D9CF-9F46-895A-BE2E9D08C0B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344353" y="5025595"/>
            <a:ext cx="3492500" cy="1689100"/>
          </a:xfrm>
          <a:prstGeom prst="rect">
            <a:avLst/>
          </a:prstGeom>
          <a:ln w="57150">
            <a:solidFill>
              <a:schemeClr val="accent2"/>
            </a:solidFill>
          </a:ln>
        </p:spPr>
      </p:pic>
      <p:sp>
        <p:nvSpPr>
          <p:cNvPr id="12" name="Right Arrow 11">
            <a:extLst>
              <a:ext uri="{FF2B5EF4-FFF2-40B4-BE49-F238E27FC236}">
                <a16:creationId xmlns:a16="http://schemas.microsoft.com/office/drawing/2014/main" id="{1D42F2D5-86C6-8E4B-85FA-E4EFDBD253DA}"/>
              </a:ext>
            </a:extLst>
          </p:cNvPr>
          <p:cNvSpPr/>
          <p:nvPr/>
        </p:nvSpPr>
        <p:spPr>
          <a:xfrm>
            <a:off x="5395965" y="2078121"/>
            <a:ext cx="862910" cy="795338"/>
          </a:xfrm>
          <a:prstGeom prst="rightArrow">
            <a:avLst/>
          </a:prstGeom>
          <a:solidFill>
            <a:srgbClr val="EEE9AA"/>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a:extLst>
              <a:ext uri="{FF2B5EF4-FFF2-40B4-BE49-F238E27FC236}">
                <a16:creationId xmlns:a16="http://schemas.microsoft.com/office/drawing/2014/main" id="{F839E7EC-0DC0-1A42-BC49-F32AF4B0E854}"/>
              </a:ext>
            </a:extLst>
          </p:cNvPr>
          <p:cNvSpPr/>
          <p:nvPr/>
        </p:nvSpPr>
        <p:spPr>
          <a:xfrm rot="5400000">
            <a:off x="9659148" y="4196471"/>
            <a:ext cx="862910" cy="795338"/>
          </a:xfrm>
          <a:prstGeom prst="rightArrow">
            <a:avLst/>
          </a:prstGeom>
          <a:solidFill>
            <a:srgbClr val="EEE9AA"/>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C86BF3B-FE8E-804F-BD27-DACF62300C67}"/>
              </a:ext>
            </a:extLst>
          </p:cNvPr>
          <p:cNvSpPr txBox="1"/>
          <p:nvPr/>
        </p:nvSpPr>
        <p:spPr>
          <a:xfrm>
            <a:off x="152792" y="4883835"/>
            <a:ext cx="5365401" cy="646331"/>
          </a:xfrm>
          <a:prstGeom prst="rect">
            <a:avLst/>
          </a:prstGeom>
          <a:noFill/>
        </p:spPr>
        <p:txBody>
          <a:bodyPr wrap="square" rtlCol="0">
            <a:spAutoFit/>
          </a:bodyPr>
          <a:lstStyle/>
          <a:p>
            <a:pPr marL="119063" indent="-119063">
              <a:buFont typeface="Arial" panose="020B0604020202020204" pitchFamily="34" charset="0"/>
              <a:buChar char="•"/>
            </a:pPr>
            <a:r>
              <a:rPr lang="en-US" dirty="0">
                <a:latin typeface="Franklin Gothic Book" panose="020B0503020102020204" pitchFamily="34" charset="0"/>
              </a:rPr>
              <a:t>Polar classes 1-7, Baltic classes </a:t>
            </a:r>
            <a:r>
              <a:rPr lang="en-US" dirty="0" err="1">
                <a:latin typeface="Franklin Gothic Book" panose="020B0503020102020204" pitchFamily="34" charset="0"/>
              </a:rPr>
              <a:t>ia</a:t>
            </a:r>
            <a:r>
              <a:rPr lang="en-US" dirty="0">
                <a:latin typeface="Franklin Gothic Book" panose="020B0503020102020204" pitchFamily="34" charset="0"/>
              </a:rPr>
              <a:t> super, 1a, 1b, 1c, and vessels with ‘no class’ for ice</a:t>
            </a:r>
          </a:p>
        </p:txBody>
      </p:sp>
      <p:sp>
        <p:nvSpPr>
          <p:cNvPr id="15" name="TextBox 14">
            <a:extLst>
              <a:ext uri="{FF2B5EF4-FFF2-40B4-BE49-F238E27FC236}">
                <a16:creationId xmlns:a16="http://schemas.microsoft.com/office/drawing/2014/main" id="{8AF72158-3483-374A-92D8-D577AB27C30B}"/>
              </a:ext>
            </a:extLst>
          </p:cNvPr>
          <p:cNvSpPr txBox="1"/>
          <p:nvPr/>
        </p:nvSpPr>
        <p:spPr>
          <a:xfrm>
            <a:off x="10002296" y="2078121"/>
            <a:ext cx="1957371" cy="1477328"/>
          </a:xfrm>
          <a:prstGeom prst="rect">
            <a:avLst/>
          </a:prstGeom>
          <a:noFill/>
        </p:spPr>
        <p:txBody>
          <a:bodyPr wrap="square" rtlCol="0">
            <a:spAutoFit/>
          </a:bodyPr>
          <a:lstStyle/>
          <a:p>
            <a:pPr marL="119063" indent="-119063">
              <a:buFont typeface="Arial" panose="020B0604020202020204" pitchFamily="34" charset="0"/>
              <a:buChar char="•"/>
            </a:pPr>
            <a:r>
              <a:rPr lang="en-US" dirty="0"/>
              <a:t>Each class has a list of plots produced weekly. Historic plots available.</a:t>
            </a:r>
          </a:p>
        </p:txBody>
      </p:sp>
      <p:sp>
        <p:nvSpPr>
          <p:cNvPr id="16" name="TextBox 15">
            <a:extLst>
              <a:ext uri="{FF2B5EF4-FFF2-40B4-BE49-F238E27FC236}">
                <a16:creationId xmlns:a16="http://schemas.microsoft.com/office/drawing/2014/main" id="{6C9159A0-A220-BA4B-8E1F-AA08496D2F4D}"/>
              </a:ext>
            </a:extLst>
          </p:cNvPr>
          <p:cNvSpPr txBox="1"/>
          <p:nvPr/>
        </p:nvSpPr>
        <p:spPr>
          <a:xfrm>
            <a:off x="4971426" y="5598788"/>
            <a:ext cx="3352831" cy="1200329"/>
          </a:xfrm>
          <a:prstGeom prst="rect">
            <a:avLst/>
          </a:prstGeom>
          <a:noFill/>
        </p:spPr>
        <p:txBody>
          <a:bodyPr wrap="square" rtlCol="0">
            <a:spAutoFit/>
          </a:bodyPr>
          <a:lstStyle/>
          <a:p>
            <a:pPr marL="285750" indent="-285750" algn="r">
              <a:buFont typeface="Arial" panose="020B0604020202020204" pitchFamily="34" charset="0"/>
              <a:buChar char="•"/>
            </a:pPr>
            <a:r>
              <a:rPr lang="en-US" dirty="0">
                <a:latin typeface="Franklin Gothic Book" panose="020B0503020102020204" pitchFamily="34" charset="0"/>
              </a:rPr>
              <a:t>Now cast (current day, each day for the present week, then 14, 21, and 28 days in advance</a:t>
            </a:r>
          </a:p>
        </p:txBody>
      </p:sp>
    </p:spTree>
    <p:extLst>
      <p:ext uri="{BB962C8B-B14F-4D97-AF65-F5344CB8AC3E}">
        <p14:creationId xmlns:p14="http://schemas.microsoft.com/office/powerpoint/2010/main" val="462231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400" dirty="0">
                <a:solidFill>
                  <a:srgbClr val="EEE9AA"/>
                </a:solidFill>
              </a:rPr>
              <a:t>Task 4: Transition the ARCTICE to an operational destination </a:t>
            </a:r>
          </a:p>
        </p:txBody>
      </p:sp>
      <p:sp>
        <p:nvSpPr>
          <p:cNvPr id="11" name="Rectangle 10">
            <a:extLst>
              <a:ext uri="{FF2B5EF4-FFF2-40B4-BE49-F238E27FC236}">
                <a16:creationId xmlns:a16="http://schemas.microsoft.com/office/drawing/2014/main" id="{64E76ABD-D8F7-5640-A8B2-CEF2A99541A1}"/>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629564" y="1490663"/>
            <a:ext cx="6740065" cy="2682875"/>
          </a:xfrm>
        </p:spPr>
        <p:txBody>
          <a:bodyPr>
            <a:noAutofit/>
          </a:bodyPr>
          <a:lstStyle/>
          <a:p>
            <a:pPr>
              <a:spcAft>
                <a:spcPts val="1200"/>
              </a:spcAft>
              <a:buFontTx/>
              <a:buChar char="•"/>
            </a:pPr>
            <a:r>
              <a:rPr lang="en-US" altLang="en-US" sz="2400" dirty="0"/>
              <a:t>Further potential improvement</a:t>
            </a:r>
          </a:p>
          <a:p>
            <a:pPr lvl="1">
              <a:spcAft>
                <a:spcPts val="1200"/>
              </a:spcAft>
              <a:buFontTx/>
              <a:buChar char="•"/>
            </a:pPr>
            <a:r>
              <a:rPr lang="en-US" altLang="en-US" sz="2000" dirty="0"/>
              <a:t>Currently each ARCTICE plot is individually listed;</a:t>
            </a:r>
          </a:p>
          <a:p>
            <a:pPr lvl="1">
              <a:spcAft>
                <a:spcPts val="1200"/>
              </a:spcAft>
              <a:buFontTx/>
              <a:buChar char="•"/>
            </a:pPr>
            <a:r>
              <a:rPr lang="en-US" altLang="en-US" sz="2000" dirty="0"/>
              <a:t>To make it easier to navigate, upgrade to combine the individual plots into a single file;</a:t>
            </a:r>
          </a:p>
          <a:p>
            <a:pPr lvl="1">
              <a:spcAft>
                <a:spcPts val="1200"/>
              </a:spcAft>
              <a:buFontTx/>
              <a:buChar char="•"/>
            </a:pPr>
            <a:r>
              <a:rPr lang="en-US" altLang="en-US" sz="2000" dirty="0"/>
              <a:t>Exploring other improvements such as front-facing website with thumbnails or </a:t>
            </a:r>
            <a:r>
              <a:rPr lang="en-US" altLang="en-US" sz="2000" dirty="0" err="1"/>
              <a:t>geotifs</a:t>
            </a:r>
            <a:r>
              <a:rPr lang="en-US" altLang="en-US" sz="2000" dirty="0"/>
              <a:t> for ArcGIS (year 8 task).</a:t>
            </a:r>
          </a:p>
          <a:p>
            <a:pPr marL="0" indent="0">
              <a:spcAft>
                <a:spcPts val="1200"/>
              </a:spcAft>
              <a:buNone/>
            </a:pPr>
            <a:endParaRPr lang="en-US" altLang="en-US" sz="2400" dirty="0"/>
          </a:p>
          <a:p>
            <a:pPr>
              <a:spcAft>
                <a:spcPts val="1200"/>
              </a:spcAft>
              <a:buFontTx/>
              <a:buChar char="•"/>
            </a:pPr>
            <a:endParaRPr lang="en-US" altLang="en-US" sz="2400" dirty="0"/>
          </a:p>
        </p:txBody>
      </p:sp>
      <p:pic>
        <p:nvPicPr>
          <p:cNvPr id="10" name="Picture 9" descr="Text, table&#10;&#10;Description automatically generated">
            <a:extLst>
              <a:ext uri="{FF2B5EF4-FFF2-40B4-BE49-F238E27FC236}">
                <a16:creationId xmlns:a16="http://schemas.microsoft.com/office/drawing/2014/main" id="{B4573D48-D9CF-9F46-895A-BE2E9D08C0B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24610" y="1830638"/>
            <a:ext cx="3492500" cy="1689100"/>
          </a:xfrm>
          <a:prstGeom prst="rect">
            <a:avLst/>
          </a:prstGeom>
          <a:ln w="57150">
            <a:solidFill>
              <a:schemeClr val="accent2"/>
            </a:solidFill>
          </a:ln>
        </p:spPr>
      </p:pic>
    </p:spTree>
    <p:extLst>
      <p:ext uri="{BB962C8B-B14F-4D97-AF65-F5344CB8AC3E}">
        <p14:creationId xmlns:p14="http://schemas.microsoft.com/office/powerpoint/2010/main" val="1337599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202F43B-291C-9747-AD11-64B6AF9B820B}"/>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Additional Work</a:t>
            </a:r>
          </a:p>
        </p:txBody>
      </p:sp>
      <p:sp>
        <p:nvSpPr>
          <p:cNvPr id="4" name="Rectangle 3">
            <a:extLst>
              <a:ext uri="{FF2B5EF4-FFF2-40B4-BE49-F238E27FC236}">
                <a16:creationId xmlns:a16="http://schemas.microsoft.com/office/drawing/2014/main" id="{0353CE5E-8FE1-5147-A1E6-A8AC6970A3A4}"/>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2" name="TextBox 1">
            <a:extLst>
              <a:ext uri="{FF2B5EF4-FFF2-40B4-BE49-F238E27FC236}">
                <a16:creationId xmlns:a16="http://schemas.microsoft.com/office/drawing/2014/main" id="{A0A60A0F-9BAB-E946-A9A8-382498261009}"/>
              </a:ext>
            </a:extLst>
          </p:cNvPr>
          <p:cNvSpPr txBox="1"/>
          <p:nvPr/>
        </p:nvSpPr>
        <p:spPr>
          <a:xfrm>
            <a:off x="1024931" y="1788607"/>
            <a:ext cx="9940158" cy="3877985"/>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400" dirty="0">
                <a:latin typeface="Franklin Gothic Book" panose="020B0503020102020204" pitchFamily="34" charset="0"/>
              </a:rPr>
              <a:t>Outreach: presentations include ASIP 2020, Arctic C-ICE, </a:t>
            </a:r>
            <a:r>
              <a:rPr lang="en-US" sz="2400" dirty="0" err="1">
                <a:latin typeface="Franklin Gothic Book" panose="020B0503020102020204" pitchFamily="34" charset="0"/>
              </a:rPr>
              <a:t>Qilak</a:t>
            </a:r>
            <a:r>
              <a:rPr lang="en-US" sz="2400" dirty="0">
                <a:latin typeface="Franklin Gothic Book" panose="020B0503020102020204" pitchFamily="34" charset="0"/>
              </a:rPr>
              <a:t> LNG, and NSF NNA Arctic Shipping project. </a:t>
            </a:r>
          </a:p>
          <a:p>
            <a:pPr marL="342900" indent="-342900">
              <a:spcBef>
                <a:spcPts val="600"/>
              </a:spcBef>
              <a:spcAft>
                <a:spcPts val="600"/>
              </a:spcAft>
              <a:buFont typeface="Arial" panose="020B0604020202020204" pitchFamily="34" charset="0"/>
              <a:buChar char="•"/>
            </a:pPr>
            <a:r>
              <a:rPr lang="en-US" sz="2400" dirty="0">
                <a:latin typeface="Franklin Gothic Book" panose="020B0503020102020204" pitchFamily="34" charset="0"/>
              </a:rPr>
              <a:t>Potential ARCTICE case study using observed conditions from USCGC Healey (Summer 2022). </a:t>
            </a:r>
          </a:p>
          <a:p>
            <a:pPr marL="342900" indent="-342900">
              <a:spcBef>
                <a:spcPts val="600"/>
              </a:spcBef>
              <a:spcAft>
                <a:spcPts val="600"/>
              </a:spcAft>
              <a:buFont typeface="Arial" panose="020B0604020202020204" pitchFamily="34" charset="0"/>
              <a:buChar char="•"/>
            </a:pPr>
            <a:r>
              <a:rPr lang="en-US" sz="2400" dirty="0">
                <a:latin typeface="Franklin Gothic Book" panose="020B0503020102020204" pitchFamily="34" charset="0"/>
              </a:rPr>
              <a:t>Considering user experience for ARCTICE display and modes of interaction</a:t>
            </a:r>
          </a:p>
          <a:p>
            <a:pPr marL="342900" indent="-342900">
              <a:spcBef>
                <a:spcPts val="600"/>
              </a:spcBef>
              <a:spcAft>
                <a:spcPts val="600"/>
              </a:spcAft>
              <a:buFont typeface="Arial" panose="020B0604020202020204" pitchFamily="34" charset="0"/>
              <a:buChar char="•"/>
            </a:pPr>
            <a:r>
              <a:rPr lang="en-US" sz="2400" dirty="0">
                <a:latin typeface="Franklin Gothic Book" panose="020B0503020102020204" pitchFamily="34" charset="0"/>
              </a:rPr>
              <a:t>Journal article for ARCTICE underway. Team plans to have the article ready for center review at the end of May, out for peer review in June 2021. </a:t>
            </a:r>
          </a:p>
        </p:txBody>
      </p:sp>
    </p:spTree>
    <p:extLst>
      <p:ext uri="{BB962C8B-B14F-4D97-AF65-F5344CB8AC3E}">
        <p14:creationId xmlns:p14="http://schemas.microsoft.com/office/powerpoint/2010/main" val="3991097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E6F006-40F8-3344-97BC-DD0FB251BAE2}"/>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6" name="Title 1">
            <a:extLst>
              <a:ext uri="{FF2B5EF4-FFF2-40B4-BE49-F238E27FC236}">
                <a16:creationId xmlns:a16="http://schemas.microsoft.com/office/drawing/2014/main" id="{FCB6257E-3C40-5B4A-AD4F-17CEE166CA09}"/>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Case Study: Russian LNG</a:t>
            </a:r>
          </a:p>
        </p:txBody>
      </p:sp>
      <p:pic>
        <p:nvPicPr>
          <p:cNvPr id="12" name="Picture 11" descr="A ship in the water&#10;&#10;Description automatically generated with low confidence">
            <a:extLst>
              <a:ext uri="{FF2B5EF4-FFF2-40B4-BE49-F238E27FC236}">
                <a16:creationId xmlns:a16="http://schemas.microsoft.com/office/drawing/2014/main" id="{1BF1141A-FA08-654C-BD8C-0DADF73188A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893146" y="2492953"/>
            <a:ext cx="4056875" cy="3529437"/>
          </a:xfrm>
          <a:prstGeom prst="rect">
            <a:avLst/>
          </a:prstGeom>
        </p:spPr>
      </p:pic>
      <p:pic>
        <p:nvPicPr>
          <p:cNvPr id="13" name="Picture 12" descr="Graphical user interface, application&#10;&#10;Description automatically generated">
            <a:extLst>
              <a:ext uri="{FF2B5EF4-FFF2-40B4-BE49-F238E27FC236}">
                <a16:creationId xmlns:a16="http://schemas.microsoft.com/office/drawing/2014/main" id="{E69F0A87-46E6-2947-8B68-16C3CC25C06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63910" y="2492953"/>
            <a:ext cx="4306962" cy="3529437"/>
          </a:xfrm>
          <a:prstGeom prst="rect">
            <a:avLst/>
          </a:prstGeom>
        </p:spPr>
      </p:pic>
      <p:sp>
        <p:nvSpPr>
          <p:cNvPr id="14" name="TextBox 13">
            <a:extLst>
              <a:ext uri="{FF2B5EF4-FFF2-40B4-BE49-F238E27FC236}">
                <a16:creationId xmlns:a16="http://schemas.microsoft.com/office/drawing/2014/main" id="{8C51F0B9-64F1-CA43-80EE-3AA68820B4BB}"/>
              </a:ext>
            </a:extLst>
          </p:cNvPr>
          <p:cNvSpPr txBox="1"/>
          <p:nvPr/>
        </p:nvSpPr>
        <p:spPr>
          <a:xfrm>
            <a:off x="783147" y="1359699"/>
            <a:ext cx="9468488" cy="1354217"/>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January 2021, Russian LNG tankers traversed the Northeast Passage, from </a:t>
            </a:r>
            <a:r>
              <a:rPr lang="en-US" dirty="0" err="1"/>
              <a:t>Sabetta</a:t>
            </a:r>
            <a:r>
              <a:rPr lang="en-US" dirty="0"/>
              <a:t> LNG terminal on Yamal Peninsula to China</a:t>
            </a:r>
          </a:p>
          <a:p>
            <a:pPr marL="285750" indent="-285750">
              <a:spcAft>
                <a:spcPts val="600"/>
              </a:spcAft>
              <a:buFont typeface="Arial" panose="020B0604020202020204" pitchFamily="34" charset="0"/>
              <a:buChar char="•"/>
            </a:pPr>
            <a:r>
              <a:rPr lang="en-US" dirty="0"/>
              <a:t>No icebreaker escort – 10 days to cover 2474 n. miles (~9.5 knots)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984496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E6F006-40F8-3344-97BC-DD0FB251BAE2}"/>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6" name="Title 1">
            <a:extLst>
              <a:ext uri="{FF2B5EF4-FFF2-40B4-BE49-F238E27FC236}">
                <a16:creationId xmlns:a16="http://schemas.microsoft.com/office/drawing/2014/main" id="{FCB6257E-3C40-5B4A-AD4F-17CEE166CA09}"/>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Case Study: Russian LNG</a:t>
            </a:r>
          </a:p>
        </p:txBody>
      </p:sp>
      <p:pic>
        <p:nvPicPr>
          <p:cNvPr id="7" name="Picture 2" descr="The Christophe de Margerie-class icebreaking LNG carriers are being built by DSME for the Yamal LNG project. Image courtesy of DSME.">
            <a:extLst>
              <a:ext uri="{FF2B5EF4-FFF2-40B4-BE49-F238E27FC236}">
                <a16:creationId xmlns:a16="http://schemas.microsoft.com/office/drawing/2014/main" id="{FCE8BD34-ED04-344A-87CC-FF24BA6AFED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35758" y="1366717"/>
            <a:ext cx="6433457" cy="482509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Table&#10;&#10;Description automatically generated">
            <a:extLst>
              <a:ext uri="{FF2B5EF4-FFF2-40B4-BE49-F238E27FC236}">
                <a16:creationId xmlns:a16="http://schemas.microsoft.com/office/drawing/2014/main" id="{8AADC9CA-CBBD-864B-A995-DED5A8BFBED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8524" y="1592140"/>
            <a:ext cx="5509270" cy="2722336"/>
          </a:xfrm>
          <a:prstGeom prst="rect">
            <a:avLst/>
          </a:prstGeom>
        </p:spPr>
      </p:pic>
      <p:sp>
        <p:nvSpPr>
          <p:cNvPr id="9" name="Frame 8">
            <a:extLst>
              <a:ext uri="{FF2B5EF4-FFF2-40B4-BE49-F238E27FC236}">
                <a16:creationId xmlns:a16="http://schemas.microsoft.com/office/drawing/2014/main" id="{AB7DBD50-9034-6A44-8A95-1A50027D6C68}"/>
              </a:ext>
            </a:extLst>
          </p:cNvPr>
          <p:cNvSpPr/>
          <p:nvPr/>
        </p:nvSpPr>
        <p:spPr>
          <a:xfrm>
            <a:off x="1048815" y="3106480"/>
            <a:ext cx="5301343" cy="356616"/>
          </a:xfrm>
          <a:prstGeom prst="frame">
            <a:avLst/>
          </a:prstGeom>
          <a:solidFill>
            <a:srgbClr val="FFFF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 name="Picture 2">
            <a:extLst>
              <a:ext uri="{FF2B5EF4-FFF2-40B4-BE49-F238E27FC236}">
                <a16:creationId xmlns:a16="http://schemas.microsoft.com/office/drawing/2014/main" id="{3A857F89-BC12-FD42-BA89-03ABCB5DE5F2}"/>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928524" y="4466880"/>
            <a:ext cx="5596128" cy="194926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2F0233E-BD9A-7541-965B-8C4DB62DD423}"/>
              </a:ext>
            </a:extLst>
          </p:cNvPr>
          <p:cNvSpPr txBox="1"/>
          <p:nvPr/>
        </p:nvSpPr>
        <p:spPr>
          <a:xfrm>
            <a:off x="6969698" y="6203658"/>
            <a:ext cx="5878286" cy="215444"/>
          </a:xfrm>
          <a:prstGeom prst="rect">
            <a:avLst/>
          </a:prstGeom>
          <a:noFill/>
        </p:spPr>
        <p:txBody>
          <a:bodyPr wrap="square" rtlCol="0">
            <a:spAutoFit/>
          </a:bodyPr>
          <a:lstStyle/>
          <a:p>
            <a:r>
              <a:rPr lang="en-US" sz="800" dirty="0">
                <a:solidFill>
                  <a:schemeClr val="bg2"/>
                </a:solidFill>
              </a:rPr>
              <a:t>Photo reference: </a:t>
            </a:r>
            <a:r>
              <a:rPr lang="en-US" sz="800" dirty="0">
                <a:solidFill>
                  <a:schemeClr val="bg2"/>
                </a:solidFill>
                <a:hlinkClick r:id="rId5"/>
              </a:rPr>
              <a:t>https://</a:t>
            </a:r>
            <a:r>
              <a:rPr lang="en-US" sz="800" dirty="0" err="1">
                <a:solidFill>
                  <a:schemeClr val="bg2"/>
                </a:solidFill>
                <a:hlinkClick r:id="rId5"/>
              </a:rPr>
              <a:t>www.ship-technology.com</a:t>
            </a:r>
            <a:r>
              <a:rPr lang="en-US" sz="800" dirty="0">
                <a:solidFill>
                  <a:schemeClr val="bg2"/>
                </a:solidFill>
                <a:hlinkClick r:id="rId5"/>
              </a:rPr>
              <a:t>/projects/</a:t>
            </a:r>
            <a:r>
              <a:rPr lang="en-US" sz="800" dirty="0" err="1">
                <a:solidFill>
                  <a:schemeClr val="bg2"/>
                </a:solidFill>
                <a:hlinkClick r:id="rId5"/>
              </a:rPr>
              <a:t>christophe</a:t>
            </a:r>
            <a:r>
              <a:rPr lang="en-US" sz="800" dirty="0">
                <a:solidFill>
                  <a:schemeClr val="bg2"/>
                </a:solidFill>
                <a:hlinkClick r:id="rId5"/>
              </a:rPr>
              <a:t>-de-</a:t>
            </a:r>
            <a:r>
              <a:rPr lang="en-US" sz="800" dirty="0" err="1">
                <a:solidFill>
                  <a:schemeClr val="bg2"/>
                </a:solidFill>
                <a:hlinkClick r:id="rId5"/>
              </a:rPr>
              <a:t>margerie</a:t>
            </a:r>
            <a:r>
              <a:rPr lang="en-US" sz="800" dirty="0">
                <a:solidFill>
                  <a:schemeClr val="bg2"/>
                </a:solidFill>
                <a:hlinkClick r:id="rId5"/>
              </a:rPr>
              <a:t>-class-icebreaking-</a:t>
            </a:r>
            <a:r>
              <a:rPr lang="en-US" sz="800" dirty="0" err="1">
                <a:solidFill>
                  <a:schemeClr val="bg2"/>
                </a:solidFill>
                <a:hlinkClick r:id="rId5"/>
              </a:rPr>
              <a:t>lng</a:t>
            </a:r>
            <a:r>
              <a:rPr lang="en-US" sz="800" dirty="0">
                <a:solidFill>
                  <a:schemeClr val="bg2"/>
                </a:solidFill>
                <a:hlinkClick r:id="rId5"/>
              </a:rPr>
              <a:t>-carriers</a:t>
            </a:r>
            <a:r>
              <a:rPr lang="en-US" sz="800" dirty="0">
                <a:solidFill>
                  <a:schemeClr val="bg2"/>
                </a:solidFill>
              </a:rPr>
              <a:t>/</a:t>
            </a:r>
          </a:p>
        </p:txBody>
      </p:sp>
    </p:spTree>
    <p:extLst>
      <p:ext uri="{BB962C8B-B14F-4D97-AF65-F5344CB8AC3E}">
        <p14:creationId xmlns:p14="http://schemas.microsoft.com/office/powerpoint/2010/main" val="2881655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E6F006-40F8-3344-97BC-DD0FB251BAE2}"/>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6" name="Title 1">
            <a:extLst>
              <a:ext uri="{FF2B5EF4-FFF2-40B4-BE49-F238E27FC236}">
                <a16:creationId xmlns:a16="http://schemas.microsoft.com/office/drawing/2014/main" id="{FCB6257E-3C40-5B4A-AD4F-17CEE166CA09}"/>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Case Study: Russian LNG</a:t>
            </a:r>
          </a:p>
        </p:txBody>
      </p:sp>
      <p:sp>
        <p:nvSpPr>
          <p:cNvPr id="12" name="TextBox 11">
            <a:extLst>
              <a:ext uri="{FF2B5EF4-FFF2-40B4-BE49-F238E27FC236}">
                <a16:creationId xmlns:a16="http://schemas.microsoft.com/office/drawing/2014/main" id="{13B908A3-6B3E-EC40-8F1C-1D6FF4D33260}"/>
              </a:ext>
            </a:extLst>
          </p:cNvPr>
          <p:cNvSpPr txBox="1"/>
          <p:nvPr/>
        </p:nvSpPr>
        <p:spPr>
          <a:xfrm>
            <a:off x="823965" y="1491271"/>
            <a:ext cx="11049983" cy="1000274"/>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latin typeface="Franklin Gothic Book" panose="020B0503020102020204" pitchFamily="34" charset="0"/>
              </a:rPr>
              <a:t>News outlets state the ‘Christophe de </a:t>
            </a:r>
            <a:r>
              <a:rPr lang="en-US" dirty="0" err="1">
                <a:latin typeface="Franklin Gothic Book" panose="020B0503020102020204" pitchFamily="34" charset="0"/>
              </a:rPr>
              <a:t>Margerie</a:t>
            </a:r>
            <a:r>
              <a:rPr lang="en-US" dirty="0">
                <a:latin typeface="Franklin Gothic Book" panose="020B0503020102020204" pitchFamily="34" charset="0"/>
              </a:rPr>
              <a:t>’ left port January 5 and passed through the Bering Strait on January 16, 2021 having traveled in “thick” sea ice during that time</a:t>
            </a:r>
          </a:p>
          <a:p>
            <a:pPr marL="285750" indent="-285750">
              <a:spcAft>
                <a:spcPts val="600"/>
              </a:spcAft>
              <a:buFont typeface="Arial" panose="020B0604020202020204" pitchFamily="34" charset="0"/>
              <a:buChar char="•"/>
            </a:pPr>
            <a:r>
              <a:rPr lang="en-US" dirty="0">
                <a:latin typeface="Franklin Gothic Book" panose="020B0503020102020204" pitchFamily="34" charset="0"/>
              </a:rPr>
              <a:t>ARCTICE ran Jan 1, predicting ice conditions up to 28 days in advance</a:t>
            </a:r>
          </a:p>
        </p:txBody>
      </p:sp>
      <p:pic>
        <p:nvPicPr>
          <p:cNvPr id="13" name="Picture 12" descr="Table&#10;&#10;Description automatically generated">
            <a:extLst>
              <a:ext uri="{FF2B5EF4-FFF2-40B4-BE49-F238E27FC236}">
                <a16:creationId xmlns:a16="http://schemas.microsoft.com/office/drawing/2014/main" id="{7E5FEDD6-96B4-BA46-82AF-BD8EB5E0A7F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873900" y="2722164"/>
            <a:ext cx="5041900" cy="2849535"/>
          </a:xfrm>
          <a:prstGeom prst="rect">
            <a:avLst/>
          </a:prstGeom>
        </p:spPr>
      </p:pic>
      <p:sp>
        <p:nvSpPr>
          <p:cNvPr id="14" name="Right Arrow 13">
            <a:extLst>
              <a:ext uri="{FF2B5EF4-FFF2-40B4-BE49-F238E27FC236}">
                <a16:creationId xmlns:a16="http://schemas.microsoft.com/office/drawing/2014/main" id="{82197A93-04EF-844C-A027-7BB3F9608CC1}"/>
              </a:ext>
            </a:extLst>
          </p:cNvPr>
          <p:cNvSpPr/>
          <p:nvPr/>
        </p:nvSpPr>
        <p:spPr>
          <a:xfrm>
            <a:off x="2188100" y="3945546"/>
            <a:ext cx="685800" cy="489857"/>
          </a:xfrm>
          <a:prstGeom prst="rightArrow">
            <a:avLst/>
          </a:prstGeom>
          <a:solidFill>
            <a:srgbClr val="FFFF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a:extLst>
              <a:ext uri="{FF2B5EF4-FFF2-40B4-BE49-F238E27FC236}">
                <a16:creationId xmlns:a16="http://schemas.microsoft.com/office/drawing/2014/main" id="{D00ED736-6EA6-854D-9B59-B32F6CC7185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100414" y="2721390"/>
            <a:ext cx="3806971" cy="3624888"/>
          </a:xfrm>
          <a:prstGeom prst="rect">
            <a:avLst/>
          </a:prstGeom>
          <a:noFill/>
          <a:ln w="57150">
            <a:solidFill>
              <a:schemeClr val="accent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650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E6F006-40F8-3344-97BC-DD0FB251BAE2}"/>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6" name="Title 1">
            <a:extLst>
              <a:ext uri="{FF2B5EF4-FFF2-40B4-BE49-F238E27FC236}">
                <a16:creationId xmlns:a16="http://schemas.microsoft.com/office/drawing/2014/main" id="{FCB6257E-3C40-5B4A-AD4F-17CEE166CA09}"/>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Case Study: Russian LNG</a:t>
            </a:r>
          </a:p>
        </p:txBody>
      </p:sp>
      <p:pic>
        <p:nvPicPr>
          <p:cNvPr id="8" name="Picture 2">
            <a:extLst>
              <a:ext uri="{FF2B5EF4-FFF2-40B4-BE49-F238E27FC236}">
                <a16:creationId xmlns:a16="http://schemas.microsoft.com/office/drawing/2014/main" id="{146DD3AC-0BDF-B344-90CF-8530CA953DBE}"/>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279663" y="1939330"/>
            <a:ext cx="4184484" cy="39843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C3176515-66EC-F840-BD46-BAD5E85ED57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648287" y="1939330"/>
            <a:ext cx="4184484" cy="398434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88F6912-E770-A344-B5DE-D4CA1942E25B}"/>
              </a:ext>
            </a:extLst>
          </p:cNvPr>
          <p:cNvSpPr txBox="1"/>
          <p:nvPr/>
        </p:nvSpPr>
        <p:spPr>
          <a:xfrm>
            <a:off x="747765" y="1440687"/>
            <a:ext cx="7522028" cy="36933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Franklin Gothic Book" panose="020B0503020102020204" pitchFamily="34" charset="0"/>
              </a:rPr>
              <a:t>Route planning may include pulling the predicted ice conditions</a:t>
            </a:r>
          </a:p>
        </p:txBody>
      </p:sp>
    </p:spTree>
    <p:extLst>
      <p:ext uri="{BB962C8B-B14F-4D97-AF65-F5344CB8AC3E}">
        <p14:creationId xmlns:p14="http://schemas.microsoft.com/office/powerpoint/2010/main" val="369167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E6F006-40F8-3344-97BC-DD0FB251BAE2}"/>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6" name="Title 1">
            <a:extLst>
              <a:ext uri="{FF2B5EF4-FFF2-40B4-BE49-F238E27FC236}">
                <a16:creationId xmlns:a16="http://schemas.microsoft.com/office/drawing/2014/main" id="{FCB6257E-3C40-5B4A-AD4F-17CEE166CA09}"/>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Case Study: Russian LNG</a:t>
            </a:r>
          </a:p>
        </p:txBody>
      </p:sp>
      <p:sp>
        <p:nvSpPr>
          <p:cNvPr id="7" name="TextBox 6">
            <a:extLst>
              <a:ext uri="{FF2B5EF4-FFF2-40B4-BE49-F238E27FC236}">
                <a16:creationId xmlns:a16="http://schemas.microsoft.com/office/drawing/2014/main" id="{89B4DC97-6B08-3643-AC37-E85544281627}"/>
              </a:ext>
            </a:extLst>
          </p:cNvPr>
          <p:cNvSpPr txBox="1"/>
          <p:nvPr/>
        </p:nvSpPr>
        <p:spPr>
          <a:xfrm>
            <a:off x="923766" y="1440687"/>
            <a:ext cx="7522028" cy="369332"/>
          </a:xfrm>
          <a:prstGeom prst="rect">
            <a:avLst/>
          </a:prstGeom>
          <a:noFill/>
        </p:spPr>
        <p:txBody>
          <a:bodyPr wrap="square" rtlCol="0">
            <a:spAutoFit/>
          </a:bodyPr>
          <a:lstStyle/>
          <a:p>
            <a:pPr marL="285750" indent="-285750">
              <a:buFont typeface="Arial" panose="020B0604020202020204" pitchFamily="34" charset="0"/>
              <a:buChar char="•"/>
            </a:pPr>
            <a:r>
              <a:rPr lang="en-US" dirty="0"/>
              <a:t>Different vessel types encounter more challenging conditions</a:t>
            </a:r>
          </a:p>
        </p:txBody>
      </p:sp>
      <p:pic>
        <p:nvPicPr>
          <p:cNvPr id="11" name="Picture 2">
            <a:extLst>
              <a:ext uri="{FF2B5EF4-FFF2-40B4-BE49-F238E27FC236}">
                <a16:creationId xmlns:a16="http://schemas.microsoft.com/office/drawing/2014/main" id="{F0E81F06-1789-234E-9846-95C5B4726B71}"/>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070282" y="2093606"/>
            <a:ext cx="4321492" cy="41148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9E9AC6D1-C521-224B-9720-C4EF1A2054B0}"/>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647439" y="2093606"/>
            <a:ext cx="4321492" cy="41148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B74D8F92-9789-6A4A-B080-20F02B6E061E}"/>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7924467" y="586477"/>
            <a:ext cx="4032235" cy="1404521"/>
          </a:xfrm>
          <a:prstGeom prst="rect">
            <a:avLst/>
          </a:prstGeom>
          <a:noFill/>
          <a:extLst>
            <a:ext uri="{909E8E84-426E-40DD-AFC4-6F175D3DCCD1}">
              <a14:hiddenFill xmlns:a14="http://schemas.microsoft.com/office/drawing/2010/main">
                <a:solidFill>
                  <a:srgbClr val="FFFFFF"/>
                </a:solidFill>
              </a14:hiddenFill>
            </a:ext>
          </a:extLst>
        </p:spPr>
      </p:pic>
      <p:sp>
        <p:nvSpPr>
          <p:cNvPr id="14" name="Frame 13">
            <a:extLst>
              <a:ext uri="{FF2B5EF4-FFF2-40B4-BE49-F238E27FC236}">
                <a16:creationId xmlns:a16="http://schemas.microsoft.com/office/drawing/2014/main" id="{B917160D-0C4A-364F-AD68-3A3FCDAD63DF}"/>
              </a:ext>
            </a:extLst>
          </p:cNvPr>
          <p:cNvSpPr/>
          <p:nvPr/>
        </p:nvSpPr>
        <p:spPr>
          <a:xfrm>
            <a:off x="9914224" y="484322"/>
            <a:ext cx="842480" cy="1547772"/>
          </a:xfrm>
          <a:prstGeom prst="frame">
            <a:avLst>
              <a:gd name="adj1" fmla="val 3963"/>
            </a:avLst>
          </a:prstGeom>
          <a:solidFill>
            <a:srgbClr val="FFFF00"/>
          </a:soli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5" name="Picture 8">
            <a:extLst>
              <a:ext uri="{FF2B5EF4-FFF2-40B4-BE49-F238E27FC236}">
                <a16:creationId xmlns:a16="http://schemas.microsoft.com/office/drawing/2014/main" id="{BC8A8D6E-0E85-D544-85EF-FF0E080B871A}"/>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10573305" y="2463873"/>
            <a:ext cx="1281115" cy="3014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208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E6F006-40F8-3344-97BC-DD0FB251BAE2}"/>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6" name="Title 1">
            <a:extLst>
              <a:ext uri="{FF2B5EF4-FFF2-40B4-BE49-F238E27FC236}">
                <a16:creationId xmlns:a16="http://schemas.microsoft.com/office/drawing/2014/main" id="{FCB6257E-3C40-5B4A-AD4F-17CEE166CA09}"/>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Case Study: Russian LNG</a:t>
            </a:r>
          </a:p>
        </p:txBody>
      </p:sp>
      <p:sp>
        <p:nvSpPr>
          <p:cNvPr id="10" name="TextBox 9">
            <a:extLst>
              <a:ext uri="{FF2B5EF4-FFF2-40B4-BE49-F238E27FC236}">
                <a16:creationId xmlns:a16="http://schemas.microsoft.com/office/drawing/2014/main" id="{4040C51D-8A3A-C746-BC33-45DFAE0F617F}"/>
              </a:ext>
            </a:extLst>
          </p:cNvPr>
          <p:cNvSpPr txBox="1"/>
          <p:nvPr/>
        </p:nvSpPr>
        <p:spPr>
          <a:xfrm>
            <a:off x="769057" y="1356681"/>
            <a:ext cx="10874829" cy="369332"/>
          </a:xfrm>
          <a:prstGeom prst="rect">
            <a:avLst/>
          </a:prstGeom>
          <a:noFill/>
        </p:spPr>
        <p:txBody>
          <a:bodyPr wrap="square" rtlCol="0">
            <a:spAutoFit/>
          </a:bodyPr>
          <a:lstStyle/>
          <a:p>
            <a:pPr marL="285750" indent="-285750">
              <a:buFont typeface="Arial" panose="020B0604020202020204" pitchFamily="34" charset="0"/>
              <a:buChar char="•"/>
            </a:pPr>
            <a:r>
              <a:rPr lang="en-US" dirty="0"/>
              <a:t>What did the sea ice look like on 1/16/2021 when the Christophe de </a:t>
            </a:r>
            <a:r>
              <a:rPr lang="en-US" dirty="0" err="1"/>
              <a:t>Margerie</a:t>
            </a:r>
            <a:r>
              <a:rPr lang="en-US" dirty="0"/>
              <a:t> passed through the Bering Strait? </a:t>
            </a:r>
          </a:p>
        </p:txBody>
      </p:sp>
      <p:pic>
        <p:nvPicPr>
          <p:cNvPr id="16" name="Picture 15" descr="A screenshot of a video game&#10;&#10;Description automatically generated">
            <a:extLst>
              <a:ext uri="{FF2B5EF4-FFF2-40B4-BE49-F238E27FC236}">
                <a16:creationId xmlns:a16="http://schemas.microsoft.com/office/drawing/2014/main" id="{DE93D920-242A-FD4E-884C-8EC5B44924D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4928" y="1675937"/>
            <a:ext cx="8915636" cy="4562780"/>
          </a:xfrm>
          <a:prstGeom prst="rect">
            <a:avLst/>
          </a:prstGeom>
        </p:spPr>
      </p:pic>
      <p:graphicFrame>
        <p:nvGraphicFramePr>
          <p:cNvPr id="17" name="Table 12">
            <a:extLst>
              <a:ext uri="{FF2B5EF4-FFF2-40B4-BE49-F238E27FC236}">
                <a16:creationId xmlns:a16="http://schemas.microsoft.com/office/drawing/2014/main" id="{23442166-B345-E347-B629-4037673B39A1}"/>
              </a:ext>
            </a:extLst>
          </p:cNvPr>
          <p:cNvGraphicFramePr>
            <a:graphicFrameLocks noGrp="1"/>
          </p:cNvGraphicFramePr>
          <p:nvPr>
            <p:extLst>
              <p:ext uri="{D42A27DB-BD31-4B8C-83A1-F6EECF244321}">
                <p14:modId xmlns:p14="http://schemas.microsoft.com/office/powerpoint/2010/main" val="244234737"/>
              </p:ext>
            </p:extLst>
          </p:nvPr>
        </p:nvGraphicFramePr>
        <p:xfrm>
          <a:off x="9465128" y="1818346"/>
          <a:ext cx="2481944" cy="2672823"/>
        </p:xfrm>
        <a:graphic>
          <a:graphicData uri="http://schemas.openxmlformats.org/drawingml/2006/table">
            <a:tbl>
              <a:tblPr firstRow="1" bandRow="1">
                <a:tableStyleId>{125E5076-3810-47DD-B79F-674D7AD40C01}</a:tableStyleId>
              </a:tblPr>
              <a:tblGrid>
                <a:gridCol w="1045028">
                  <a:extLst>
                    <a:ext uri="{9D8B030D-6E8A-4147-A177-3AD203B41FA5}">
                      <a16:colId xmlns:a16="http://schemas.microsoft.com/office/drawing/2014/main" val="770377634"/>
                    </a:ext>
                  </a:extLst>
                </a:gridCol>
                <a:gridCol w="1436916">
                  <a:extLst>
                    <a:ext uri="{9D8B030D-6E8A-4147-A177-3AD203B41FA5}">
                      <a16:colId xmlns:a16="http://schemas.microsoft.com/office/drawing/2014/main" val="701585895"/>
                    </a:ext>
                  </a:extLst>
                </a:gridCol>
              </a:tblGrid>
              <a:tr h="511502">
                <a:tc>
                  <a:txBody>
                    <a:bodyPr/>
                    <a:lstStyle/>
                    <a:p>
                      <a:pPr algn="ctr"/>
                      <a:r>
                        <a:rPr lang="en-US" b="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t>Sea Ice Thickness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11911437"/>
                  </a:ext>
                </a:extLst>
              </a:tr>
              <a:tr h="677581">
                <a:tc>
                  <a:txBody>
                    <a:bodyPr/>
                    <a:lstStyle/>
                    <a:p>
                      <a:pPr algn="ctr"/>
                      <a:r>
                        <a:rPr lang="en-US" b="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t>70-120 cm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0896470"/>
                  </a:ext>
                </a:extLst>
              </a:tr>
              <a:tr h="677581">
                <a:tc>
                  <a:txBody>
                    <a:bodyPr/>
                    <a:lstStyle/>
                    <a:p>
                      <a:pPr algn="ctr"/>
                      <a:r>
                        <a:rPr lang="en-US" b="0" dirty="0"/>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t>30-70 cm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8640687"/>
                  </a:ext>
                </a:extLst>
              </a:tr>
              <a:tr h="677581">
                <a:tc>
                  <a:txBody>
                    <a:bodyPr/>
                    <a:lstStyle/>
                    <a:p>
                      <a:pPr algn="ctr"/>
                      <a:r>
                        <a:rPr lang="en-US" b="0"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t>10-15 cm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8593277"/>
                  </a:ext>
                </a:extLst>
              </a:tr>
            </a:tbl>
          </a:graphicData>
        </a:graphic>
      </p:graphicFrame>
      <p:sp>
        <p:nvSpPr>
          <p:cNvPr id="18" name="TextBox 17">
            <a:extLst>
              <a:ext uri="{FF2B5EF4-FFF2-40B4-BE49-F238E27FC236}">
                <a16:creationId xmlns:a16="http://schemas.microsoft.com/office/drawing/2014/main" id="{61D2E522-1A6D-BF4E-A06B-AAC1F3A35354}"/>
              </a:ext>
            </a:extLst>
          </p:cNvPr>
          <p:cNvSpPr txBox="1"/>
          <p:nvPr/>
        </p:nvSpPr>
        <p:spPr>
          <a:xfrm>
            <a:off x="9465127" y="4618979"/>
            <a:ext cx="2481943" cy="1477328"/>
          </a:xfrm>
          <a:prstGeom prst="rect">
            <a:avLst/>
          </a:prstGeom>
          <a:noFill/>
        </p:spPr>
        <p:txBody>
          <a:bodyPr wrap="square" rtlCol="0">
            <a:spAutoFit/>
          </a:bodyPr>
          <a:lstStyle/>
          <a:p>
            <a:r>
              <a:rPr lang="en-US" dirty="0">
                <a:solidFill>
                  <a:srgbClr val="F9FFB3"/>
                </a:solidFill>
              </a:rPr>
              <a:t>Takeaway: Ice was below the 1.4 m Arc7 class max thickness and PC3 1.3 m max thickness requirements</a:t>
            </a:r>
          </a:p>
        </p:txBody>
      </p:sp>
    </p:spTree>
    <p:extLst>
      <p:ext uri="{BB962C8B-B14F-4D97-AF65-F5344CB8AC3E}">
        <p14:creationId xmlns:p14="http://schemas.microsoft.com/office/powerpoint/2010/main" val="2866014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41990" y="1491271"/>
            <a:ext cx="9940157" cy="4023704"/>
          </a:xfrm>
        </p:spPr>
        <p:txBody>
          <a:bodyPr>
            <a:noAutofit/>
          </a:bodyPr>
          <a:lstStyle/>
          <a:p>
            <a:pPr>
              <a:spcAft>
                <a:spcPts val="1200"/>
              </a:spcAft>
              <a:buFontTx/>
              <a:buChar char="•"/>
            </a:pPr>
            <a:r>
              <a:rPr lang="en-US" altLang="en-US" sz="2400" dirty="0"/>
              <a:t>Product delivered to D9 and USNIC from December 2020 to April 2021;</a:t>
            </a:r>
          </a:p>
          <a:p>
            <a:pPr>
              <a:spcAft>
                <a:spcPts val="1200"/>
              </a:spcAft>
              <a:buFontTx/>
              <a:buChar char="•"/>
            </a:pPr>
            <a:r>
              <a:rPr lang="en-US" altLang="en-US" sz="2400" dirty="0"/>
              <a:t>Per USNIC’s evaluation ‘o</a:t>
            </a:r>
            <a:r>
              <a:rPr lang="en-US" sz="2400" dirty="0"/>
              <a:t>verall, ICECON seems to be doing well’;</a:t>
            </a:r>
          </a:p>
          <a:p>
            <a:pPr>
              <a:spcAft>
                <a:spcPts val="1200"/>
              </a:spcAft>
              <a:buFontTx/>
              <a:buChar char="•"/>
            </a:pPr>
            <a:r>
              <a:rPr lang="en-US" altLang="en-US" sz="2400" dirty="0"/>
              <a:t>Occasionally the ICECON model overestimates the ice condition, but per analysis by USNIC, ‘</a:t>
            </a:r>
            <a:r>
              <a:rPr lang="en-US" sz="2400" dirty="0"/>
              <a:t>it has been pretty easy to trace the errors back to WCPS (the input data).’ </a:t>
            </a:r>
          </a:p>
          <a:p>
            <a:pPr>
              <a:spcAft>
                <a:spcPts val="1200"/>
              </a:spcAft>
              <a:buFontTx/>
              <a:buChar char="•"/>
            </a:pPr>
            <a:r>
              <a:rPr lang="en-US" sz="2400" dirty="0"/>
              <a:t>There have been some occasions where the WCPS model over-estimated freeze up or did not melt out enough ice as winds pushed the ice offshore toward warmer water. Since the WCPS model had an error, that error just translated over to ICECON.</a:t>
            </a:r>
          </a:p>
        </p:txBody>
      </p:sp>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Great Lakes Ice condition index (ICECON)  </a:t>
            </a:r>
            <a:br>
              <a:rPr lang="en-US" sz="3600" dirty="0"/>
            </a:br>
            <a:r>
              <a:rPr lang="en-US" sz="2800" dirty="0">
                <a:solidFill>
                  <a:srgbClr val="EEE9AA"/>
                </a:solidFill>
              </a:rPr>
              <a:t>Update</a:t>
            </a:r>
          </a:p>
        </p:txBody>
      </p:sp>
      <p:sp>
        <p:nvSpPr>
          <p:cNvPr id="5" name="Rectangle 4">
            <a:extLst>
              <a:ext uri="{FF2B5EF4-FFF2-40B4-BE49-F238E27FC236}">
                <a16:creationId xmlns:a16="http://schemas.microsoft.com/office/drawing/2014/main" id="{B890E4D6-4446-4E42-8CE0-7EA21BC0834F}"/>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474695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41990" y="1491271"/>
            <a:ext cx="9940157" cy="2681724"/>
          </a:xfrm>
        </p:spPr>
        <p:txBody>
          <a:bodyPr>
            <a:noAutofit/>
          </a:bodyPr>
          <a:lstStyle/>
          <a:p>
            <a:pPr>
              <a:spcAft>
                <a:spcPts val="1200"/>
              </a:spcAft>
              <a:buFontTx/>
              <a:buChar char="•"/>
            </a:pPr>
            <a:r>
              <a:rPr lang="en-US" altLang="en-US" sz="2400" dirty="0"/>
              <a:t>Android app delivery to D9 delayed into the </a:t>
            </a:r>
            <a:r>
              <a:rPr lang="en-US" altLang="en-US" sz="2400"/>
              <a:t>ice season due </a:t>
            </a:r>
            <a:r>
              <a:rPr lang="en-US" altLang="en-US" sz="2400" dirty="0"/>
              <a:t>to D9’s transition to iOS devices and the additional requests for data encryption;</a:t>
            </a:r>
          </a:p>
          <a:p>
            <a:pPr>
              <a:spcAft>
                <a:spcPts val="1200"/>
              </a:spcAft>
              <a:buFontTx/>
              <a:buChar char="•"/>
            </a:pPr>
            <a:r>
              <a:rPr lang="en-US" altLang="en-US" sz="2400" dirty="0"/>
              <a:t>Additional work with USCG WWM and D9 to revise the app to add 2-way communications between the ICECON model and ship observations (year 8 task).</a:t>
            </a:r>
          </a:p>
        </p:txBody>
      </p:sp>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Great Lakes Ice condition index (ICECON)  </a:t>
            </a:r>
            <a:br>
              <a:rPr lang="en-US" sz="3600" dirty="0"/>
            </a:br>
            <a:r>
              <a:rPr lang="en-US" sz="2800" dirty="0">
                <a:solidFill>
                  <a:srgbClr val="EEE9AA"/>
                </a:solidFill>
              </a:rPr>
              <a:t>Update</a:t>
            </a:r>
          </a:p>
        </p:txBody>
      </p:sp>
      <p:sp>
        <p:nvSpPr>
          <p:cNvPr id="5" name="Rectangle 4">
            <a:extLst>
              <a:ext uri="{FF2B5EF4-FFF2-40B4-BE49-F238E27FC236}">
                <a16:creationId xmlns:a16="http://schemas.microsoft.com/office/drawing/2014/main" id="{B890E4D6-4446-4E42-8CE0-7EA21BC0834F}"/>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4081800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7989" y="1491270"/>
            <a:ext cx="5920764" cy="2921241"/>
          </a:xfrm>
          <a:prstGeom prst="rect">
            <a:avLst/>
          </a:prstGeom>
        </p:spPr>
        <p:txBody>
          <a:bodyPr vert="horz" lIns="91440" tIns="45720" rIns="91440" bIns="45720" rtlCol="0">
            <a:normAutofit fontScale="92500" lnSpcReduction="20000"/>
          </a:bodyPr>
          <a:lstStyle/>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Feedback…</a:t>
            </a:r>
          </a:p>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What are we missing?</a:t>
            </a:r>
          </a:p>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What can we improve?</a:t>
            </a:r>
          </a:p>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Who should we connect with to improve odds of research success?</a:t>
            </a:r>
          </a:p>
        </p:txBody>
      </p:sp>
      <p:pic>
        <p:nvPicPr>
          <p:cNvPr id="6" name="Picture Placeholder 4" descr="A large ship in the snow&#10;&#10;Description automatically generated">
            <a:extLst>
              <a:ext uri="{FF2B5EF4-FFF2-40B4-BE49-F238E27FC236}">
                <a16:creationId xmlns:a16="http://schemas.microsoft.com/office/drawing/2014/main" id="{D9A7BD7A-D72A-E04F-B583-6124BE9A906F}"/>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218185" y="1746208"/>
            <a:ext cx="3733800" cy="2244725"/>
          </a:xfrm>
          <a:prstGeom prst="rect">
            <a:avLst/>
          </a:prstGeom>
        </p:spPr>
      </p:pic>
      <p:sp>
        <p:nvSpPr>
          <p:cNvPr id="7" name="Title 1">
            <a:extLst>
              <a:ext uri="{FF2B5EF4-FFF2-40B4-BE49-F238E27FC236}">
                <a16:creationId xmlns:a16="http://schemas.microsoft.com/office/drawing/2014/main" id="{25D2C411-3809-4242-9BD0-EF772C38992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Ready for Questions</a:t>
            </a:r>
            <a:endParaRPr lang="en-US" sz="2800" dirty="0">
              <a:solidFill>
                <a:srgbClr val="EEE9AA"/>
              </a:solidFill>
            </a:endParaRPr>
          </a:p>
        </p:txBody>
      </p:sp>
      <p:sp>
        <p:nvSpPr>
          <p:cNvPr id="5" name="Rectangle 4">
            <a:extLst>
              <a:ext uri="{FF2B5EF4-FFF2-40B4-BE49-F238E27FC236}">
                <a16:creationId xmlns:a16="http://schemas.microsoft.com/office/drawing/2014/main" id="{72CE3263-4042-FA4F-AD61-49FC4CCBBE17}"/>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627570310"/>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12061</TotalTime>
  <Words>2330</Words>
  <Application>Microsoft Office PowerPoint</Application>
  <PresentationFormat>Widescreen</PresentationFormat>
  <Paragraphs>173</Paragraphs>
  <Slides>29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Cambria Math</vt:lpstr>
      <vt:lpstr>Franklin Gothic Book</vt:lpstr>
      <vt:lpstr>Franklin Gothic Medium Cond</vt:lpstr>
      <vt:lpstr>Office Theme</vt:lpstr>
      <vt:lpstr> ADAC Year 7 Annual Meeting ...Via Conference Call, 2-3 June 2021 ADAC Project Briefing Arctic Ice Condition Index</vt:lpstr>
      <vt:lpstr>ADAC Project:  Arctic Ice Conditions Index (ARCTICE)</vt:lpstr>
      <vt:lpstr>ADAC Project:  Arctic Ice Conditions Index (ARCTICE)</vt:lpstr>
      <vt:lpstr>PowerPoint Presentation</vt:lpstr>
      <vt:lpstr>Arctic Ice Conditions Index (ARCTICE)   Description and Baseline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Univeristy of Alaska Anchorage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Jeffrey A Kee</dc:creator>
  <cp:keywords/>
  <dc:description/>
  <cp:lastModifiedBy>Randy Kee</cp:lastModifiedBy>
  <cp:revision>312</cp:revision>
  <cp:lastPrinted>2018-08-30T21:44:35Z</cp:lastPrinted>
  <dcterms:created xsi:type="dcterms:W3CDTF">2018-01-03T22:04:18Z</dcterms:created>
  <dcterms:modified xsi:type="dcterms:W3CDTF">2021-05-28T20:15:01Z</dcterms:modified>
  <cp:category/>
</cp:coreProperties>
</file>